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slideLayouts/slideLayout10.xml" ContentType="application/vnd.openxmlformats-officedocument.presentationml.slideLayout+xml"/>
  <Override PartName="/ppt/theme/theme8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48" r:id="rId1"/>
    <p:sldMasterId id="2147483650" r:id="rId2"/>
    <p:sldMasterId id="2147483662" r:id="rId3"/>
    <p:sldMasterId id="2147483674" r:id="rId4"/>
    <p:sldMasterId id="2147483686" r:id="rId5"/>
    <p:sldMasterId id="2147483698" r:id="rId6"/>
    <p:sldMasterId id="2147483710" r:id="rId7"/>
    <p:sldMasterId id="2147483722" r:id="rId8"/>
    <p:sldMasterId id="2147483736" r:id="rId9"/>
  </p:sldMasterIdLst>
  <p:notesMasterIdLst>
    <p:notesMasterId r:id="rId42"/>
  </p:notesMasterIdLst>
  <p:handoutMasterIdLst>
    <p:handoutMasterId r:id="rId43"/>
  </p:handoutMasterIdLst>
  <p:sldIdLst>
    <p:sldId id="256" r:id="rId10"/>
    <p:sldId id="257" r:id="rId11"/>
    <p:sldId id="262" r:id="rId12"/>
    <p:sldId id="638" r:id="rId13"/>
    <p:sldId id="703" r:id="rId14"/>
    <p:sldId id="704" r:id="rId15"/>
    <p:sldId id="705" r:id="rId16"/>
    <p:sldId id="757" r:id="rId17"/>
    <p:sldId id="796" r:id="rId18"/>
    <p:sldId id="797" r:id="rId19"/>
    <p:sldId id="799" r:id="rId20"/>
    <p:sldId id="798" r:id="rId21"/>
    <p:sldId id="800" r:id="rId22"/>
    <p:sldId id="801" r:id="rId23"/>
    <p:sldId id="802" r:id="rId24"/>
    <p:sldId id="803" r:id="rId25"/>
    <p:sldId id="804" r:id="rId26"/>
    <p:sldId id="808" r:id="rId27"/>
    <p:sldId id="809" r:id="rId28"/>
    <p:sldId id="810" r:id="rId29"/>
    <p:sldId id="805" r:id="rId30"/>
    <p:sldId id="806" r:id="rId31"/>
    <p:sldId id="807" r:id="rId32"/>
    <p:sldId id="811" r:id="rId33"/>
    <p:sldId id="812" r:id="rId34"/>
    <p:sldId id="813" r:id="rId35"/>
    <p:sldId id="814" r:id="rId36"/>
    <p:sldId id="815" r:id="rId37"/>
    <p:sldId id="816" r:id="rId38"/>
    <p:sldId id="795" r:id="rId39"/>
    <p:sldId id="266" r:id="rId40"/>
    <p:sldId id="267" r:id="rId41"/>
  </p:sldIdLst>
  <p:sldSz cx="9144000" cy="6858000" type="screen4x3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68">
          <p15:clr>
            <a:srgbClr val="A4A3A4"/>
          </p15:clr>
        </p15:guide>
        <p15:guide id="2" orient="horz" pos="4091">
          <p15:clr>
            <a:srgbClr val="A4A3A4"/>
          </p15:clr>
        </p15:guide>
        <p15:guide id="3" orient="horz" pos="2134">
          <p15:clr>
            <a:srgbClr val="A4A3A4"/>
          </p15:clr>
        </p15:guide>
        <p15:guide id="4" orient="horz" pos="794">
          <p15:clr>
            <a:srgbClr val="A4A3A4"/>
          </p15:clr>
        </p15:guide>
        <p15:guide id="5" orient="horz" pos="1471">
          <p15:clr>
            <a:srgbClr val="A4A3A4"/>
          </p15:clr>
        </p15:guide>
        <p15:guide id="6" orient="horz" pos="226">
          <p15:clr>
            <a:srgbClr val="A4A3A4"/>
          </p15:clr>
        </p15:guide>
        <p15:guide id="7" pos="1992">
          <p15:clr>
            <a:srgbClr val="A4A3A4"/>
          </p15:clr>
        </p15:guide>
        <p15:guide id="8" pos="5298">
          <p15:clr>
            <a:srgbClr val="A4A3A4"/>
          </p15:clr>
        </p15:guide>
        <p15:guide id="9" pos="3759">
          <p15:clr>
            <a:srgbClr val="A4A3A4"/>
          </p15:clr>
        </p15:guide>
        <p15:guide id="10" pos="4479">
          <p15:clr>
            <a:srgbClr val="A4A3A4"/>
          </p15:clr>
        </p15:guide>
        <p15:guide id="11" pos="3651">
          <p15:clr>
            <a:srgbClr val="A4A3A4"/>
          </p15:clr>
        </p15:guide>
        <p15:guide id="12" pos="2881">
          <p15:clr>
            <a:srgbClr val="A4A3A4"/>
          </p15:clr>
        </p15:guide>
        <p15:guide id="13" pos="2108">
          <p15:clr>
            <a:srgbClr val="A4A3A4"/>
          </p15:clr>
        </p15:guide>
        <p15:guide id="14" pos="1279">
          <p15:clr>
            <a:srgbClr val="A4A3A4"/>
          </p15:clr>
        </p15:guide>
        <p15:guide id="15" pos="45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F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17" autoAdjust="0"/>
    <p:restoredTop sz="94656" autoAdjust="0"/>
  </p:normalViewPr>
  <p:slideViewPr>
    <p:cSldViewPr snapToGrid="0" snapToObjects="1" showGuides="1">
      <p:cViewPr varScale="1">
        <p:scale>
          <a:sx n="98" d="100"/>
          <a:sy n="98" d="100"/>
        </p:scale>
        <p:origin x="1998" y="84"/>
      </p:cViewPr>
      <p:guideLst>
        <p:guide orient="horz" pos="568"/>
        <p:guide orient="horz" pos="4091"/>
        <p:guide orient="horz" pos="2134"/>
        <p:guide orient="horz" pos="794"/>
        <p:guide orient="horz" pos="1471"/>
        <p:guide orient="horz" pos="226"/>
        <p:guide pos="1992"/>
        <p:guide pos="5298"/>
        <p:guide pos="3759"/>
        <p:guide pos="4479"/>
        <p:guide pos="3651"/>
        <p:guide pos="2881"/>
        <p:guide pos="2108"/>
        <p:guide pos="1279"/>
        <p:guide pos="4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25" d="100"/>
          <a:sy n="125" d="100"/>
        </p:scale>
        <p:origin x="-3904" y="-104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r">
              <a:defRPr sz="1300"/>
            </a:lvl1pPr>
          </a:lstStyle>
          <a:p>
            <a:fld id="{E51A1C1D-6CD1-714A-8467-0C4EEE98D9BE}" type="datetime1">
              <a:rPr lang="en-US" smtClean="0"/>
              <a:t>11/13/2019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r">
              <a:defRPr sz="1300"/>
            </a:lvl1pPr>
          </a:lstStyle>
          <a:p>
            <a:fld id="{A44C1BFA-53D7-F24F-AFEC-B5E91C241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776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r">
              <a:defRPr sz="1300"/>
            </a:lvl1pPr>
          </a:lstStyle>
          <a:p>
            <a:fld id="{AF440DEF-BE1A-1342-8FC5-D98540F9EA5C}" type="datetime1">
              <a:rPr lang="en-US" smtClean="0"/>
              <a:t>11/13/2019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00" tIns="47750" rIns="95500" bIns="4775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2"/>
            <a:ext cx="5679440" cy="4605576"/>
          </a:xfrm>
          <a:prstGeom prst="rect">
            <a:avLst/>
          </a:prstGeom>
        </p:spPr>
        <p:txBody>
          <a:bodyPr vert="horz" lIns="95500" tIns="47750" rIns="95500" bIns="47750" rtlCol="0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r">
              <a:defRPr sz="1300"/>
            </a:lvl1pPr>
          </a:lstStyle>
          <a:p>
            <a:fld id="{9D4FC4AD-D058-6045-AA75-026DCF113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986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PT" altLang="pt-PT"/>
              <a:t>É energetic</a:t>
            </a:r>
          </a:p>
          <a:p>
            <a:pPr eaLnBrk="1" hangingPunct="1"/>
            <a:endParaRPr lang="pt-PT" altLang="pt-PT"/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4020506" y="9720674"/>
            <a:ext cx="3077137" cy="51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00" tIns="47750" rIns="95500" bIns="47750" anchor="b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7941827-9046-4FD4-8213-9D3FB88262DD}" type="slidenum">
              <a:rPr lang="pt-PT" altLang="pt-PT" sz="1300" b="0"/>
              <a:pPr eaLnBrk="1" hangingPunct="1"/>
              <a:t>13</a:t>
            </a:fld>
            <a:endParaRPr lang="pt-PT" altLang="pt-PT" sz="1300" b="0"/>
          </a:p>
        </p:txBody>
      </p:sp>
    </p:spTree>
    <p:extLst>
      <p:ext uri="{BB962C8B-B14F-4D97-AF65-F5344CB8AC3E}">
        <p14:creationId xmlns:p14="http://schemas.microsoft.com/office/powerpoint/2010/main" val="1612244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PT" altLang="pt-PT"/>
              <a:t>É energetic</a:t>
            </a:r>
          </a:p>
          <a:p>
            <a:pPr eaLnBrk="1" hangingPunct="1"/>
            <a:endParaRPr lang="pt-PT" altLang="pt-PT"/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4020506" y="9720674"/>
            <a:ext cx="3077137" cy="51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00" tIns="47750" rIns="95500" bIns="47750" anchor="b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7941827-9046-4FD4-8213-9D3FB88262DD}" type="slidenum">
              <a:rPr lang="pt-PT" altLang="pt-PT" sz="1300" b="0"/>
              <a:pPr eaLnBrk="1" hangingPunct="1"/>
              <a:t>14</a:t>
            </a:fld>
            <a:endParaRPr lang="pt-PT" altLang="pt-PT" sz="1300" b="0"/>
          </a:p>
        </p:txBody>
      </p:sp>
    </p:spTree>
    <p:extLst>
      <p:ext uri="{BB962C8B-B14F-4D97-AF65-F5344CB8AC3E}">
        <p14:creationId xmlns:p14="http://schemas.microsoft.com/office/powerpoint/2010/main" val="1471599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PT" altLang="pt-PT"/>
              <a:t>É energetic</a:t>
            </a:r>
          </a:p>
          <a:p>
            <a:pPr eaLnBrk="1" hangingPunct="1"/>
            <a:endParaRPr lang="pt-PT" altLang="pt-PT"/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4020506" y="9720674"/>
            <a:ext cx="3077137" cy="51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00" tIns="47750" rIns="95500" bIns="47750" anchor="b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7941827-9046-4FD4-8213-9D3FB88262DD}" type="slidenum">
              <a:rPr lang="pt-PT" altLang="pt-PT" sz="1300" b="0"/>
              <a:pPr eaLnBrk="1" hangingPunct="1"/>
              <a:t>15</a:t>
            </a:fld>
            <a:endParaRPr lang="pt-PT" altLang="pt-PT" sz="1300" b="0"/>
          </a:p>
        </p:txBody>
      </p:sp>
    </p:spTree>
    <p:extLst>
      <p:ext uri="{BB962C8B-B14F-4D97-AF65-F5344CB8AC3E}">
        <p14:creationId xmlns:p14="http://schemas.microsoft.com/office/powerpoint/2010/main" val="2678160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PT" altLang="pt-PT"/>
              <a:t>É energetic</a:t>
            </a:r>
          </a:p>
          <a:p>
            <a:pPr eaLnBrk="1" hangingPunct="1"/>
            <a:endParaRPr lang="pt-PT" altLang="pt-PT"/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4020506" y="9720674"/>
            <a:ext cx="3077137" cy="51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00" tIns="47750" rIns="95500" bIns="47750" anchor="b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7941827-9046-4FD4-8213-9D3FB88262DD}" type="slidenum">
              <a:rPr lang="pt-PT" altLang="pt-PT" sz="1300" b="0"/>
              <a:pPr eaLnBrk="1" hangingPunct="1"/>
              <a:t>16</a:t>
            </a:fld>
            <a:endParaRPr lang="pt-PT" altLang="pt-PT" sz="1300" b="0"/>
          </a:p>
        </p:txBody>
      </p:sp>
    </p:spTree>
    <p:extLst>
      <p:ext uri="{BB962C8B-B14F-4D97-AF65-F5344CB8AC3E}">
        <p14:creationId xmlns:p14="http://schemas.microsoft.com/office/powerpoint/2010/main" val="2666600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PT" altLang="pt-PT"/>
              <a:t>É energetic</a:t>
            </a:r>
          </a:p>
          <a:p>
            <a:pPr eaLnBrk="1" hangingPunct="1"/>
            <a:endParaRPr lang="pt-PT" altLang="pt-PT"/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4020506" y="9720674"/>
            <a:ext cx="3077137" cy="51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00" tIns="47750" rIns="95500" bIns="47750" anchor="b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7941827-9046-4FD4-8213-9D3FB88262DD}" type="slidenum">
              <a:rPr lang="pt-PT" altLang="pt-PT" sz="1300" b="0"/>
              <a:pPr eaLnBrk="1" hangingPunct="1"/>
              <a:t>17</a:t>
            </a:fld>
            <a:endParaRPr lang="pt-PT" altLang="pt-PT" sz="1300" b="0"/>
          </a:p>
        </p:txBody>
      </p:sp>
    </p:spTree>
    <p:extLst>
      <p:ext uri="{BB962C8B-B14F-4D97-AF65-F5344CB8AC3E}">
        <p14:creationId xmlns:p14="http://schemas.microsoft.com/office/powerpoint/2010/main" val="4246600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PT" altLang="pt-PT"/>
              <a:t>É energetic</a:t>
            </a:r>
          </a:p>
          <a:p>
            <a:pPr eaLnBrk="1" hangingPunct="1"/>
            <a:endParaRPr lang="pt-PT" altLang="pt-PT"/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4020506" y="9720674"/>
            <a:ext cx="3077137" cy="51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00" tIns="47750" rIns="95500" bIns="47750" anchor="b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7941827-9046-4FD4-8213-9D3FB88262DD}" type="slidenum">
              <a:rPr lang="pt-PT" altLang="pt-PT" sz="1300" b="0"/>
              <a:pPr eaLnBrk="1" hangingPunct="1"/>
              <a:t>18</a:t>
            </a:fld>
            <a:endParaRPr lang="pt-PT" altLang="pt-PT" sz="1300" b="0"/>
          </a:p>
        </p:txBody>
      </p:sp>
    </p:spTree>
    <p:extLst>
      <p:ext uri="{BB962C8B-B14F-4D97-AF65-F5344CB8AC3E}">
        <p14:creationId xmlns:p14="http://schemas.microsoft.com/office/powerpoint/2010/main" val="1383994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PT" altLang="pt-PT"/>
              <a:t>É energetic</a:t>
            </a:r>
          </a:p>
          <a:p>
            <a:pPr eaLnBrk="1" hangingPunct="1"/>
            <a:endParaRPr lang="pt-PT" altLang="pt-PT"/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4020506" y="9720674"/>
            <a:ext cx="3077137" cy="51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00" tIns="47750" rIns="95500" bIns="47750" anchor="b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7941827-9046-4FD4-8213-9D3FB88262DD}" type="slidenum">
              <a:rPr lang="pt-PT" altLang="pt-PT" sz="1300" b="0"/>
              <a:pPr eaLnBrk="1" hangingPunct="1"/>
              <a:t>19</a:t>
            </a:fld>
            <a:endParaRPr lang="pt-PT" altLang="pt-PT" sz="1300" b="0"/>
          </a:p>
        </p:txBody>
      </p:sp>
    </p:spTree>
    <p:extLst>
      <p:ext uri="{BB962C8B-B14F-4D97-AF65-F5344CB8AC3E}">
        <p14:creationId xmlns:p14="http://schemas.microsoft.com/office/powerpoint/2010/main" val="1469143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PT" altLang="pt-PT"/>
              <a:t>É energetic</a:t>
            </a:r>
          </a:p>
          <a:p>
            <a:pPr eaLnBrk="1" hangingPunct="1"/>
            <a:endParaRPr lang="pt-PT" altLang="pt-PT"/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4020506" y="9720674"/>
            <a:ext cx="3077137" cy="51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00" tIns="47750" rIns="95500" bIns="47750" anchor="b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7941827-9046-4FD4-8213-9D3FB88262DD}" type="slidenum">
              <a:rPr lang="pt-PT" altLang="pt-PT" sz="1300" b="0"/>
              <a:pPr eaLnBrk="1" hangingPunct="1"/>
              <a:t>20</a:t>
            </a:fld>
            <a:endParaRPr lang="pt-PT" altLang="pt-PT" sz="1300" b="0"/>
          </a:p>
        </p:txBody>
      </p:sp>
    </p:spTree>
    <p:extLst>
      <p:ext uri="{BB962C8B-B14F-4D97-AF65-F5344CB8AC3E}">
        <p14:creationId xmlns:p14="http://schemas.microsoft.com/office/powerpoint/2010/main" val="26656934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PT" altLang="pt-PT"/>
              <a:t>É energetic</a:t>
            </a:r>
          </a:p>
          <a:p>
            <a:pPr eaLnBrk="1" hangingPunct="1"/>
            <a:endParaRPr lang="pt-PT" altLang="pt-PT"/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4020506" y="9720674"/>
            <a:ext cx="3077137" cy="51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00" tIns="47750" rIns="95500" bIns="47750" anchor="b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7941827-9046-4FD4-8213-9D3FB88262DD}" type="slidenum">
              <a:rPr lang="pt-PT" altLang="pt-PT" sz="1300" b="0"/>
              <a:pPr eaLnBrk="1" hangingPunct="1"/>
              <a:t>21</a:t>
            </a:fld>
            <a:endParaRPr lang="pt-PT" altLang="pt-PT" sz="1300" b="0"/>
          </a:p>
        </p:txBody>
      </p:sp>
    </p:spTree>
    <p:extLst>
      <p:ext uri="{BB962C8B-B14F-4D97-AF65-F5344CB8AC3E}">
        <p14:creationId xmlns:p14="http://schemas.microsoft.com/office/powerpoint/2010/main" val="27982560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PT" altLang="pt-PT"/>
              <a:t>É energetic</a:t>
            </a:r>
          </a:p>
          <a:p>
            <a:pPr eaLnBrk="1" hangingPunct="1"/>
            <a:endParaRPr lang="pt-PT" altLang="pt-PT"/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4020506" y="9720674"/>
            <a:ext cx="3077137" cy="51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00" tIns="47750" rIns="95500" bIns="47750" anchor="b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7941827-9046-4FD4-8213-9D3FB88262DD}" type="slidenum">
              <a:rPr lang="pt-PT" altLang="pt-PT" sz="1300" b="0"/>
              <a:pPr eaLnBrk="1" hangingPunct="1"/>
              <a:t>22</a:t>
            </a:fld>
            <a:endParaRPr lang="pt-PT" altLang="pt-PT" sz="1300" b="0"/>
          </a:p>
        </p:txBody>
      </p:sp>
    </p:spTree>
    <p:extLst>
      <p:ext uri="{BB962C8B-B14F-4D97-AF65-F5344CB8AC3E}">
        <p14:creationId xmlns:p14="http://schemas.microsoft.com/office/powerpoint/2010/main" val="1789937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PT" altLang="pt-PT"/>
              <a:t>É energetic</a:t>
            </a:r>
          </a:p>
          <a:p>
            <a:pPr eaLnBrk="1" hangingPunct="1"/>
            <a:endParaRPr lang="pt-PT" altLang="pt-PT"/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4020506" y="9720674"/>
            <a:ext cx="3077137" cy="51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00" tIns="47750" rIns="95500" bIns="47750" anchor="b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7941827-9046-4FD4-8213-9D3FB88262DD}" type="slidenum">
              <a:rPr lang="pt-PT" altLang="pt-PT" sz="1300" b="0"/>
              <a:pPr eaLnBrk="1" hangingPunct="1"/>
              <a:t>23</a:t>
            </a:fld>
            <a:endParaRPr lang="pt-PT" altLang="pt-PT" sz="1300" b="0"/>
          </a:p>
        </p:txBody>
      </p:sp>
    </p:spTree>
    <p:extLst>
      <p:ext uri="{BB962C8B-B14F-4D97-AF65-F5344CB8AC3E}">
        <p14:creationId xmlns:p14="http://schemas.microsoft.com/office/powerpoint/2010/main" val="33319681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PT" altLang="pt-PT"/>
              <a:t>É energetic</a:t>
            </a:r>
          </a:p>
          <a:p>
            <a:pPr eaLnBrk="1" hangingPunct="1"/>
            <a:endParaRPr lang="pt-PT" altLang="pt-PT"/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4020506" y="9720674"/>
            <a:ext cx="3077137" cy="51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00" tIns="47750" rIns="95500" bIns="47750" anchor="b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7941827-9046-4FD4-8213-9D3FB88262DD}" type="slidenum">
              <a:rPr lang="pt-PT" altLang="pt-PT" sz="1300" b="0"/>
              <a:pPr eaLnBrk="1" hangingPunct="1"/>
              <a:t>24</a:t>
            </a:fld>
            <a:endParaRPr lang="pt-PT" altLang="pt-PT" sz="1300" b="0"/>
          </a:p>
        </p:txBody>
      </p:sp>
    </p:spTree>
    <p:extLst>
      <p:ext uri="{BB962C8B-B14F-4D97-AF65-F5344CB8AC3E}">
        <p14:creationId xmlns:p14="http://schemas.microsoft.com/office/powerpoint/2010/main" val="1219234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PT" altLang="pt-PT"/>
              <a:t>É energetic</a:t>
            </a:r>
          </a:p>
          <a:p>
            <a:pPr eaLnBrk="1" hangingPunct="1"/>
            <a:endParaRPr lang="pt-PT" altLang="pt-PT"/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4020506" y="9720674"/>
            <a:ext cx="3077137" cy="51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00" tIns="47750" rIns="95500" bIns="47750" anchor="b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7941827-9046-4FD4-8213-9D3FB88262DD}" type="slidenum">
              <a:rPr lang="pt-PT" altLang="pt-PT" sz="1300" b="0"/>
              <a:pPr eaLnBrk="1" hangingPunct="1"/>
              <a:t>25</a:t>
            </a:fld>
            <a:endParaRPr lang="pt-PT" altLang="pt-PT" sz="1300" b="0"/>
          </a:p>
        </p:txBody>
      </p:sp>
    </p:spTree>
    <p:extLst>
      <p:ext uri="{BB962C8B-B14F-4D97-AF65-F5344CB8AC3E}">
        <p14:creationId xmlns:p14="http://schemas.microsoft.com/office/powerpoint/2010/main" val="35357042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PT" altLang="pt-PT"/>
              <a:t>É energetic</a:t>
            </a:r>
          </a:p>
          <a:p>
            <a:pPr eaLnBrk="1" hangingPunct="1"/>
            <a:endParaRPr lang="pt-PT" altLang="pt-PT"/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4020506" y="9720674"/>
            <a:ext cx="3077137" cy="51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00" tIns="47750" rIns="95500" bIns="47750" anchor="b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7941827-9046-4FD4-8213-9D3FB88262DD}" type="slidenum">
              <a:rPr lang="pt-PT" altLang="pt-PT" sz="1300" b="0"/>
              <a:pPr eaLnBrk="1" hangingPunct="1"/>
              <a:t>26</a:t>
            </a:fld>
            <a:endParaRPr lang="pt-PT" altLang="pt-PT" sz="1300" b="0"/>
          </a:p>
        </p:txBody>
      </p:sp>
    </p:spTree>
    <p:extLst>
      <p:ext uri="{BB962C8B-B14F-4D97-AF65-F5344CB8AC3E}">
        <p14:creationId xmlns:p14="http://schemas.microsoft.com/office/powerpoint/2010/main" val="26387395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PT" altLang="pt-PT"/>
              <a:t>É energetic</a:t>
            </a:r>
          </a:p>
          <a:p>
            <a:pPr eaLnBrk="1" hangingPunct="1"/>
            <a:endParaRPr lang="pt-PT" altLang="pt-PT"/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4020506" y="9720674"/>
            <a:ext cx="3077137" cy="51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00" tIns="47750" rIns="95500" bIns="47750" anchor="b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7941827-9046-4FD4-8213-9D3FB88262DD}" type="slidenum">
              <a:rPr lang="pt-PT" altLang="pt-PT" sz="1300" b="0"/>
              <a:pPr eaLnBrk="1" hangingPunct="1"/>
              <a:t>27</a:t>
            </a:fld>
            <a:endParaRPr lang="pt-PT" altLang="pt-PT" sz="1300" b="0"/>
          </a:p>
        </p:txBody>
      </p:sp>
    </p:spTree>
    <p:extLst>
      <p:ext uri="{BB962C8B-B14F-4D97-AF65-F5344CB8AC3E}">
        <p14:creationId xmlns:p14="http://schemas.microsoft.com/office/powerpoint/2010/main" val="30711490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PT" altLang="pt-PT"/>
              <a:t>É energetic</a:t>
            </a:r>
          </a:p>
          <a:p>
            <a:pPr eaLnBrk="1" hangingPunct="1"/>
            <a:endParaRPr lang="pt-PT" altLang="pt-PT"/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4020506" y="9720674"/>
            <a:ext cx="3077137" cy="51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00" tIns="47750" rIns="95500" bIns="47750" anchor="b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7941827-9046-4FD4-8213-9D3FB88262DD}" type="slidenum">
              <a:rPr lang="pt-PT" altLang="pt-PT" sz="1300" b="0"/>
              <a:pPr eaLnBrk="1" hangingPunct="1"/>
              <a:t>28</a:t>
            </a:fld>
            <a:endParaRPr lang="pt-PT" altLang="pt-PT" sz="1300" b="0"/>
          </a:p>
        </p:txBody>
      </p:sp>
    </p:spTree>
    <p:extLst>
      <p:ext uri="{BB962C8B-B14F-4D97-AF65-F5344CB8AC3E}">
        <p14:creationId xmlns:p14="http://schemas.microsoft.com/office/powerpoint/2010/main" val="14374800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PT" altLang="pt-PT"/>
              <a:t>É energetic</a:t>
            </a:r>
          </a:p>
          <a:p>
            <a:pPr eaLnBrk="1" hangingPunct="1"/>
            <a:endParaRPr lang="pt-PT" altLang="pt-PT"/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4020506" y="9720674"/>
            <a:ext cx="3077137" cy="51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00" tIns="47750" rIns="95500" bIns="47750" anchor="b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7941827-9046-4FD4-8213-9D3FB88262DD}" type="slidenum">
              <a:rPr lang="pt-PT" altLang="pt-PT" sz="1300" b="0"/>
              <a:pPr eaLnBrk="1" hangingPunct="1"/>
              <a:t>29</a:t>
            </a:fld>
            <a:endParaRPr lang="pt-PT" altLang="pt-PT" sz="1300" b="0"/>
          </a:p>
        </p:txBody>
      </p:sp>
    </p:spTree>
    <p:extLst>
      <p:ext uri="{BB962C8B-B14F-4D97-AF65-F5344CB8AC3E}">
        <p14:creationId xmlns:p14="http://schemas.microsoft.com/office/powerpoint/2010/main" val="16830083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51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PT" altLang="pt-PT"/>
              <a:t>É energetic</a:t>
            </a:r>
          </a:p>
          <a:p>
            <a:pPr eaLnBrk="1" hangingPunct="1"/>
            <a:endParaRPr lang="pt-PT" altLang="pt-PT"/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4020506" y="9720674"/>
            <a:ext cx="3077137" cy="51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00" tIns="47750" rIns="95500" bIns="47750" anchor="b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7941827-9046-4FD4-8213-9D3FB88262DD}" type="slidenum">
              <a:rPr lang="pt-PT" altLang="pt-PT" sz="1300" b="0"/>
              <a:pPr eaLnBrk="1" hangingPunct="1"/>
              <a:t>8</a:t>
            </a:fld>
            <a:endParaRPr lang="pt-PT" altLang="pt-PT" sz="1300" b="0"/>
          </a:p>
        </p:txBody>
      </p:sp>
    </p:spTree>
    <p:extLst>
      <p:ext uri="{BB962C8B-B14F-4D97-AF65-F5344CB8AC3E}">
        <p14:creationId xmlns:p14="http://schemas.microsoft.com/office/powerpoint/2010/main" val="3570931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PT" altLang="pt-PT"/>
              <a:t>É energetic</a:t>
            </a:r>
          </a:p>
          <a:p>
            <a:pPr eaLnBrk="1" hangingPunct="1"/>
            <a:endParaRPr lang="pt-PT" altLang="pt-PT"/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4020506" y="9720674"/>
            <a:ext cx="3077137" cy="51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00" tIns="47750" rIns="95500" bIns="47750" anchor="b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7941827-9046-4FD4-8213-9D3FB88262DD}" type="slidenum">
              <a:rPr lang="pt-PT" altLang="pt-PT" sz="1300" b="0"/>
              <a:pPr eaLnBrk="1" hangingPunct="1"/>
              <a:t>9</a:t>
            </a:fld>
            <a:endParaRPr lang="pt-PT" altLang="pt-PT" sz="1300" b="0"/>
          </a:p>
        </p:txBody>
      </p:sp>
    </p:spTree>
    <p:extLst>
      <p:ext uri="{BB962C8B-B14F-4D97-AF65-F5344CB8AC3E}">
        <p14:creationId xmlns:p14="http://schemas.microsoft.com/office/powerpoint/2010/main" val="2682144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PT" altLang="pt-PT"/>
              <a:t>É energetic</a:t>
            </a:r>
          </a:p>
          <a:p>
            <a:pPr eaLnBrk="1" hangingPunct="1"/>
            <a:endParaRPr lang="pt-PT" altLang="pt-PT"/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4020506" y="9720674"/>
            <a:ext cx="3077137" cy="51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00" tIns="47750" rIns="95500" bIns="47750" anchor="b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7941827-9046-4FD4-8213-9D3FB88262DD}" type="slidenum">
              <a:rPr lang="pt-PT" altLang="pt-PT" sz="1300" b="0"/>
              <a:pPr eaLnBrk="1" hangingPunct="1"/>
              <a:t>10</a:t>
            </a:fld>
            <a:endParaRPr lang="pt-PT" altLang="pt-PT" sz="1300" b="0"/>
          </a:p>
        </p:txBody>
      </p:sp>
    </p:spTree>
    <p:extLst>
      <p:ext uri="{BB962C8B-B14F-4D97-AF65-F5344CB8AC3E}">
        <p14:creationId xmlns:p14="http://schemas.microsoft.com/office/powerpoint/2010/main" val="1387250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PT" altLang="pt-PT"/>
              <a:t>É energetic</a:t>
            </a:r>
          </a:p>
          <a:p>
            <a:pPr eaLnBrk="1" hangingPunct="1"/>
            <a:endParaRPr lang="pt-PT" altLang="pt-PT"/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4020506" y="9720674"/>
            <a:ext cx="3077137" cy="51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00" tIns="47750" rIns="95500" bIns="47750" anchor="b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7941827-9046-4FD4-8213-9D3FB88262DD}" type="slidenum">
              <a:rPr lang="pt-PT" altLang="pt-PT" sz="1300" b="0"/>
              <a:pPr eaLnBrk="1" hangingPunct="1"/>
              <a:t>11</a:t>
            </a:fld>
            <a:endParaRPr lang="pt-PT" altLang="pt-PT" sz="1300" b="0"/>
          </a:p>
        </p:txBody>
      </p:sp>
    </p:spTree>
    <p:extLst>
      <p:ext uri="{BB962C8B-B14F-4D97-AF65-F5344CB8AC3E}">
        <p14:creationId xmlns:p14="http://schemas.microsoft.com/office/powerpoint/2010/main" val="2205382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PT" altLang="pt-PT"/>
              <a:t>É energetic</a:t>
            </a:r>
          </a:p>
          <a:p>
            <a:pPr eaLnBrk="1" hangingPunct="1"/>
            <a:endParaRPr lang="pt-PT" altLang="pt-PT"/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4020506" y="9720674"/>
            <a:ext cx="3077137" cy="51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00" tIns="47750" rIns="95500" bIns="47750" anchor="b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7941827-9046-4FD4-8213-9D3FB88262DD}" type="slidenum">
              <a:rPr lang="pt-PT" altLang="pt-PT" sz="1300" b="0"/>
              <a:pPr eaLnBrk="1" hangingPunct="1"/>
              <a:t>12</a:t>
            </a:fld>
            <a:endParaRPr lang="pt-PT" altLang="pt-PT" sz="1300" b="0"/>
          </a:p>
        </p:txBody>
      </p:sp>
    </p:spTree>
    <p:extLst>
      <p:ext uri="{BB962C8B-B14F-4D97-AF65-F5344CB8AC3E}">
        <p14:creationId xmlns:p14="http://schemas.microsoft.com/office/powerpoint/2010/main" val="2809682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195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34B3-8E90-0442-8085-803BF7AD6871}" type="datetime1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3193F-D1C8-8343-9C8E-7438524BF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48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76975" y="6390571"/>
            <a:ext cx="2133600" cy="365125"/>
          </a:xfrm>
          <a:prstGeom prst="rect">
            <a:avLst/>
          </a:prstGeom>
        </p:spPr>
        <p:txBody>
          <a:bodyPr/>
          <a:lstStyle/>
          <a:p>
            <a:fld id="{6EF17F52-B406-704B-A1C1-ADE91C0611C0}" type="slidenum">
              <a:rPr/>
              <a:pPr/>
              <a:t>‹#›</a:t>
            </a:fld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473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4B223-86C1-4420-AFDB-64CD23E8C8FE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2186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852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3734373" y="25872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64187" y="26062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355128" y="25683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432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445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76975" y="6390571"/>
            <a:ext cx="2133600" cy="365125"/>
          </a:xfrm>
          <a:prstGeom prst="rect">
            <a:avLst/>
          </a:prstGeom>
        </p:spPr>
        <p:txBody>
          <a:bodyPr/>
          <a:lstStyle/>
          <a:p>
            <a:fld id="{6EF17F52-B406-704B-A1C1-ADE91C0611C0}" type="slidenum">
              <a:rPr lang="en-US" smtClean="0"/>
              <a:t>‹#›</a:t>
            </a:fld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111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018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37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888183-D947-3E47-8609-B61A785CA1AB}" type="datetime1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C820DA-5F8D-084A-BC83-0FA614CE2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80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F9189E-3AF9-444B-8296-72BEBE44412E}" type="datetime1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EF8FAB-AC4E-B841-9800-867B817E6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8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3F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000" y="924260"/>
            <a:ext cx="2880000" cy="50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5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C3F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4000" y="621000"/>
            <a:ext cx="5616000" cy="5616000"/>
          </a:xfrm>
          <a:prstGeom prst="rect">
            <a:avLst/>
          </a:prstGeom>
          <a:noFill/>
          <a:ln w="50800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95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661" r:id="rId3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717550" y="901700"/>
            <a:ext cx="7702550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20725" y="6318000"/>
            <a:ext cx="7702550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" y="361950"/>
            <a:ext cx="889000" cy="355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5175" y="419847"/>
            <a:ext cx="6388100" cy="22570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GB" sz="1300" b="1" baseline="30000" dirty="0" err="1">
                <a:solidFill>
                  <a:srgbClr val="2C3FB1"/>
                </a:solidFill>
                <a:latin typeface="Arial"/>
                <a:cs typeface="Arial"/>
              </a:rPr>
              <a:t>1ºSemestre</a:t>
            </a:r>
            <a:r>
              <a:rPr lang="en-GB" sz="1300" b="1" baseline="30000" dirty="0">
                <a:solidFill>
                  <a:srgbClr val="2C3FB1"/>
                </a:solidFill>
                <a:latin typeface="Arial"/>
                <a:cs typeface="Arial"/>
              </a:rPr>
              <a:t> 2018-2019</a:t>
            </a:r>
            <a:r>
              <a:rPr lang="en-GB" sz="1300" baseline="30000" dirty="0">
                <a:solidFill>
                  <a:srgbClr val="2C3FB1"/>
                </a:solidFill>
                <a:latin typeface="Arial"/>
                <a:cs typeface="Arial"/>
              </a:rPr>
              <a:t>|  </a:t>
            </a:r>
            <a:r>
              <a:rPr lang="en-GB" sz="1300" baseline="30000" dirty="0" err="1">
                <a:solidFill>
                  <a:srgbClr val="2C3FB1"/>
                </a:solidFill>
                <a:latin typeface="Arial"/>
                <a:cs typeface="Arial"/>
              </a:rPr>
              <a:t>Mobilidade</a:t>
            </a:r>
            <a:r>
              <a:rPr lang="en-GB" sz="1300" baseline="30000" dirty="0">
                <a:solidFill>
                  <a:srgbClr val="2C3FB1"/>
                </a:solidFill>
                <a:latin typeface="Arial"/>
                <a:cs typeface="Arial"/>
              </a:rPr>
              <a:t> </a:t>
            </a:r>
            <a:r>
              <a:rPr lang="en-GB" sz="1300" baseline="30000" dirty="0" err="1">
                <a:solidFill>
                  <a:srgbClr val="2C3FB1"/>
                </a:solidFill>
                <a:latin typeface="Arial"/>
                <a:cs typeface="Arial"/>
              </a:rPr>
              <a:t>Sustentável</a:t>
            </a:r>
            <a:endParaRPr lang="en-GB" sz="1300" baseline="30000" dirty="0">
              <a:solidFill>
                <a:srgbClr val="2C3FB1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5799" y="6386112"/>
            <a:ext cx="6388100" cy="247312"/>
          </a:xfrm>
          <a:prstGeom prst="rect">
            <a:avLst/>
          </a:prstGeom>
          <a:noFill/>
        </p:spPr>
        <p:txBody>
          <a:bodyPr wrap="square" lIns="0" tIns="46800" rIns="0" bIns="0" rtlCol="0">
            <a:spAutoFit/>
          </a:bodyPr>
          <a:lstStyle/>
          <a:p>
            <a:r>
              <a:rPr lang="en-GB" sz="1300" baseline="30000" dirty="0">
                <a:solidFill>
                  <a:srgbClr val="2C3FB1"/>
                </a:solidFill>
                <a:latin typeface="Arial"/>
                <a:cs typeface="Arial"/>
              </a:rPr>
              <a:t>Carla Silva camsilva@fc.ul.pt</a:t>
            </a:r>
            <a:endParaRPr lang="en-US" sz="1300" dirty="0">
              <a:solidFill>
                <a:srgbClr val="2C3FB1"/>
              </a:solidFill>
              <a:latin typeface="Arial"/>
              <a:cs typeface="Arial"/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76975" y="6386113"/>
            <a:ext cx="2133600" cy="198690"/>
          </a:xfrm>
          <a:prstGeom prst="rect">
            <a:avLst/>
          </a:prstGeom>
          <a:ln>
            <a:noFill/>
          </a:ln>
        </p:spPr>
        <p:txBody>
          <a:bodyPr lIns="0" rIns="0"/>
          <a:lstStyle>
            <a:lvl1pPr marL="0" algn="r" defTabSz="457200" rtl="0" eaLnBrk="1" latinLnBrk="0" hangingPunct="1">
              <a:defRPr lang="en-US" sz="1300" kern="1200" baseline="30000" smtClean="0">
                <a:solidFill>
                  <a:srgbClr val="2C3FB1"/>
                </a:solidFill>
                <a:latin typeface="Arial"/>
                <a:ea typeface="+mn-ea"/>
                <a:cs typeface="Arial"/>
              </a:defRPr>
            </a:lvl1pPr>
          </a:lstStyle>
          <a:p>
            <a:fld id="{D96995E3-FF63-4C97-A506-86E282B44C36}" type="slidenum">
              <a:rPr lang="en-US" smtClean="0"/>
              <a:t>‹#›</a:t>
            </a:fld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63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4000" y="621000"/>
            <a:ext cx="5616000" cy="5616000"/>
          </a:xfrm>
          <a:prstGeom prst="rect">
            <a:avLst/>
          </a:prstGeom>
          <a:noFill/>
          <a:ln w="508000">
            <a:solidFill>
              <a:srgbClr val="2C3FB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90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023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543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36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5E03B-60EB-E740-86D5-137E88AFCCD1}" type="datetime1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3193F-D1C8-8343-9C8E-7438524BF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3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717550" y="901700"/>
            <a:ext cx="7702550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20725" y="6318000"/>
            <a:ext cx="7702550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725" y="361950"/>
            <a:ext cx="889000" cy="355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5175" y="419847"/>
            <a:ext cx="6388100" cy="22570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GB" sz="1300" b="1" baseline="30000" dirty="0">
                <a:solidFill>
                  <a:srgbClr val="2C3FB1"/>
                </a:solidFill>
                <a:latin typeface="Arial"/>
                <a:cs typeface="Arial"/>
              </a:rPr>
              <a:t>1st Semester 2017-2018</a:t>
            </a:r>
            <a:r>
              <a:rPr lang="en-GB" sz="1300" baseline="30000" dirty="0">
                <a:solidFill>
                  <a:srgbClr val="2C3FB1"/>
                </a:solidFill>
                <a:latin typeface="Arial"/>
                <a:cs typeface="Arial"/>
              </a:rPr>
              <a:t>|  Sustainable Mobility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5799" y="6386112"/>
            <a:ext cx="6388100" cy="247312"/>
          </a:xfrm>
          <a:prstGeom prst="rect">
            <a:avLst/>
          </a:prstGeom>
          <a:noFill/>
        </p:spPr>
        <p:txBody>
          <a:bodyPr wrap="square" lIns="0" tIns="46800" rIns="0" bIns="0" rtlCol="0">
            <a:spAutoFit/>
          </a:bodyPr>
          <a:lstStyle/>
          <a:p>
            <a:r>
              <a:rPr lang="en-GB" sz="1300" baseline="30000" dirty="0">
                <a:solidFill>
                  <a:srgbClr val="2C3FB1"/>
                </a:solidFill>
                <a:latin typeface="Arial"/>
                <a:cs typeface="Arial"/>
              </a:rPr>
              <a:t>Carla Silva camsilva@fc.ul.pt</a:t>
            </a:r>
            <a:endParaRPr lang="en-US" sz="1300" dirty="0">
              <a:solidFill>
                <a:srgbClr val="2C3FB1"/>
              </a:solidFill>
              <a:latin typeface="Arial"/>
              <a:cs typeface="Arial"/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76975" y="6386113"/>
            <a:ext cx="2133600" cy="198690"/>
          </a:xfrm>
          <a:prstGeom prst="rect">
            <a:avLst/>
          </a:prstGeom>
          <a:ln>
            <a:noFill/>
          </a:ln>
        </p:spPr>
        <p:txBody>
          <a:bodyPr lIns="0" rIns="0"/>
          <a:lstStyle>
            <a:lvl1pPr marL="0" algn="r" defTabSz="457200" rtl="0" eaLnBrk="1" latinLnBrk="0" hangingPunct="1">
              <a:defRPr lang="en-US" sz="1300" kern="1200" baseline="30000" smtClean="0">
                <a:solidFill>
                  <a:srgbClr val="2C3FB1"/>
                </a:solidFill>
                <a:latin typeface="Arial"/>
                <a:ea typeface="+mn-ea"/>
                <a:cs typeface="Arial"/>
              </a:defRPr>
            </a:lvl1pPr>
          </a:lstStyle>
          <a:p>
            <a:fld id="{D96995E3-FF63-4C97-A506-86E282B44C36}" type="slidenum">
              <a:rPr/>
              <a:pPr/>
              <a:t>‹#›</a:t>
            </a:fld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4376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hbefa.net/e/documents/HBEFA41_Report_TUG_09092019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befa.net/e/documents/HBEFA41_Report_TUG_09092019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befa.net/e/documents/HBEFA41_Report_TUG_09092019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venantofmayors.eu/IMG/pdf/Covenant_ReportingGuidelines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emisia.com/utilities/copert/download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678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2"/>
          <p:cNvSpPr txBox="1">
            <a:spLocks noGrp="1"/>
          </p:cNvSpPr>
          <p:nvPr/>
        </p:nvSpPr>
        <p:spPr bwMode="auto">
          <a:xfrm>
            <a:off x="6553200" y="6615113"/>
            <a:ext cx="21336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09E9620-577A-47E7-B447-484C3851D37E}" type="slidenum">
              <a:rPr lang="pt-PT" altLang="pt-PT" sz="900" b="0">
                <a:solidFill>
                  <a:schemeClr val="bg2"/>
                </a:solidFill>
              </a:rPr>
              <a:pPr eaLnBrk="1" hangingPunct="1"/>
              <a:t>10</a:t>
            </a:fld>
            <a:endParaRPr lang="pt-PT" altLang="pt-PT" sz="900" b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901" y="1090930"/>
            <a:ext cx="70699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Other fleet models……United States-free</a:t>
            </a:r>
            <a:endParaRPr lang="en-GB" sz="3200" b="1" dirty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965987" y="349888"/>
            <a:ext cx="5484106" cy="5191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pt-PT" sz="2800" b="1" dirty="0"/>
              <a:t>Surveys, </a:t>
            </a:r>
            <a:r>
              <a:rPr lang="en-GB" altLang="pt-PT" sz="2800" b="1" dirty="0" err="1"/>
              <a:t>energ</a:t>
            </a:r>
            <a:r>
              <a:rPr lang="en-GB" altLang="pt-PT" sz="2800" b="1" dirty="0"/>
              <a:t>. &amp; emissions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A426EA-C996-451A-82FE-97674DA0A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91" y="1675705"/>
            <a:ext cx="4721359" cy="4642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52FC3C-3402-4D05-9962-C0B40F89A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040" y="2188723"/>
            <a:ext cx="6688672" cy="389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92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2"/>
          <p:cNvSpPr txBox="1">
            <a:spLocks noGrp="1"/>
          </p:cNvSpPr>
          <p:nvPr/>
        </p:nvSpPr>
        <p:spPr bwMode="auto">
          <a:xfrm>
            <a:off x="6553200" y="6615113"/>
            <a:ext cx="21336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09E9620-577A-47E7-B447-484C3851D37E}" type="slidenum">
              <a:rPr lang="pt-PT" altLang="pt-PT" sz="900" b="0">
                <a:solidFill>
                  <a:schemeClr val="bg2"/>
                </a:solidFill>
              </a:rPr>
              <a:pPr eaLnBrk="1" hangingPunct="1"/>
              <a:t>11</a:t>
            </a:fld>
            <a:endParaRPr lang="pt-PT" altLang="pt-PT" sz="900" b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901" y="1090930"/>
            <a:ext cx="83426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Other fleet models……free-developing countries</a:t>
            </a:r>
            <a:endParaRPr lang="en-GB" sz="3200" b="1" dirty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965987" y="349888"/>
            <a:ext cx="5484106" cy="5191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pt-PT" sz="2800" b="1" dirty="0"/>
              <a:t>Surveys, </a:t>
            </a:r>
            <a:r>
              <a:rPr lang="en-GB" altLang="pt-PT" sz="2800" b="1" dirty="0" err="1"/>
              <a:t>energ</a:t>
            </a:r>
            <a:r>
              <a:rPr lang="en-GB" altLang="pt-PT" sz="2800" b="1" dirty="0"/>
              <a:t>. &amp; emissions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B91792-97CD-4D10-9D34-99A24C04A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66" y="1969282"/>
            <a:ext cx="6342434" cy="379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45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2"/>
          <p:cNvSpPr txBox="1">
            <a:spLocks noGrp="1"/>
          </p:cNvSpPr>
          <p:nvPr/>
        </p:nvSpPr>
        <p:spPr bwMode="auto">
          <a:xfrm>
            <a:off x="6553200" y="6615113"/>
            <a:ext cx="21336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09E9620-577A-47E7-B447-484C3851D37E}" type="slidenum">
              <a:rPr lang="pt-PT" altLang="pt-PT" sz="900" b="0">
                <a:solidFill>
                  <a:schemeClr val="bg2"/>
                </a:solidFill>
              </a:rPr>
              <a:pPr eaLnBrk="1" hangingPunct="1"/>
              <a:t>12</a:t>
            </a:fld>
            <a:endParaRPr lang="pt-PT" altLang="pt-PT" sz="900" b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901" y="1090930"/>
            <a:ext cx="46608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Other fleet models……free</a:t>
            </a:r>
            <a:endParaRPr lang="en-GB" sz="3200" b="1" dirty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965987" y="349888"/>
            <a:ext cx="5484106" cy="5191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pt-PT" sz="2800" b="1" dirty="0"/>
              <a:t>Surveys, </a:t>
            </a:r>
            <a:r>
              <a:rPr lang="en-GB" altLang="pt-PT" sz="2800" b="1" dirty="0" err="1"/>
              <a:t>energ</a:t>
            </a:r>
            <a:r>
              <a:rPr lang="en-GB" altLang="pt-PT" sz="2800" b="1" dirty="0"/>
              <a:t>. &amp; emissions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D1AF1E-2EE0-478F-B34E-777A95452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609" y="1897635"/>
            <a:ext cx="5748236" cy="428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93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2"/>
          <p:cNvSpPr txBox="1">
            <a:spLocks noGrp="1"/>
          </p:cNvSpPr>
          <p:nvPr/>
        </p:nvSpPr>
        <p:spPr bwMode="auto">
          <a:xfrm>
            <a:off x="6553200" y="6615113"/>
            <a:ext cx="21336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09E9620-577A-47E7-B447-484C3851D37E}" type="slidenum">
              <a:rPr lang="pt-PT" altLang="pt-PT" sz="900" b="0">
                <a:solidFill>
                  <a:schemeClr val="bg2"/>
                </a:solidFill>
              </a:rPr>
              <a:pPr eaLnBrk="1" hangingPunct="1"/>
              <a:t>13</a:t>
            </a:fld>
            <a:endParaRPr lang="pt-PT" altLang="pt-PT" sz="900" b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901" y="1090930"/>
            <a:ext cx="6964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Emission factors database……250 euros-</a:t>
            </a:r>
            <a:endParaRPr lang="en-GB" sz="3200" b="1" dirty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965987" y="349888"/>
            <a:ext cx="5484106" cy="5191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pt-PT" sz="2800" b="1" dirty="0"/>
              <a:t>Surveys, </a:t>
            </a:r>
            <a:r>
              <a:rPr lang="en-GB" altLang="pt-PT" sz="2800" b="1" dirty="0" err="1"/>
              <a:t>energ</a:t>
            </a:r>
            <a:r>
              <a:rPr lang="en-GB" altLang="pt-PT" sz="2800" b="1" dirty="0"/>
              <a:t>. &amp; emissions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7F6FF3-F421-4447-8428-B62E65E8F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62" y="1675705"/>
            <a:ext cx="7134225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86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2"/>
          <p:cNvSpPr txBox="1">
            <a:spLocks noGrp="1"/>
          </p:cNvSpPr>
          <p:nvPr/>
        </p:nvSpPr>
        <p:spPr bwMode="auto">
          <a:xfrm>
            <a:off x="6553200" y="6615113"/>
            <a:ext cx="21336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09E9620-577A-47E7-B447-484C3851D37E}" type="slidenum">
              <a:rPr lang="pt-PT" altLang="pt-PT" sz="900" b="0">
                <a:solidFill>
                  <a:schemeClr val="bg2"/>
                </a:solidFill>
              </a:rPr>
              <a:pPr eaLnBrk="1" hangingPunct="1"/>
              <a:t>14</a:t>
            </a:fld>
            <a:endParaRPr lang="pt-PT" altLang="pt-PT" sz="900" b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901" y="1090930"/>
            <a:ext cx="50813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Other fleet models……HBEFA</a:t>
            </a:r>
            <a:endParaRPr lang="en-GB" sz="3200" b="1" dirty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965987" y="349888"/>
            <a:ext cx="5484106" cy="5191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pt-PT" sz="2800" b="1" dirty="0"/>
              <a:t>Surveys, </a:t>
            </a:r>
            <a:r>
              <a:rPr lang="en-GB" altLang="pt-PT" sz="2800" b="1" dirty="0" err="1"/>
              <a:t>energ</a:t>
            </a:r>
            <a:r>
              <a:rPr lang="en-GB" altLang="pt-PT" sz="2800" b="1" dirty="0"/>
              <a:t>. &amp; emissions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80930B-DBE8-4816-96F7-5B6AF64F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145" y="1739110"/>
            <a:ext cx="6106842" cy="460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28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2"/>
          <p:cNvSpPr txBox="1">
            <a:spLocks noGrp="1"/>
          </p:cNvSpPr>
          <p:nvPr/>
        </p:nvSpPr>
        <p:spPr bwMode="auto">
          <a:xfrm>
            <a:off x="6553200" y="6615113"/>
            <a:ext cx="21336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09E9620-577A-47E7-B447-484C3851D37E}" type="slidenum">
              <a:rPr lang="pt-PT" altLang="pt-PT" sz="900" b="0">
                <a:solidFill>
                  <a:schemeClr val="bg2"/>
                </a:solidFill>
              </a:rPr>
              <a:pPr eaLnBrk="1" hangingPunct="1"/>
              <a:t>15</a:t>
            </a:fld>
            <a:endParaRPr lang="pt-PT" altLang="pt-PT" sz="900" b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901" y="1090930"/>
            <a:ext cx="50813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Other fleet models……HBEFA</a:t>
            </a:r>
            <a:endParaRPr lang="en-GB" sz="3200" b="1" dirty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965987" y="349888"/>
            <a:ext cx="5484106" cy="5191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pt-PT" sz="2800" b="1" dirty="0"/>
              <a:t>Surveys, </a:t>
            </a:r>
            <a:r>
              <a:rPr lang="en-GB" altLang="pt-PT" sz="2800" b="1" dirty="0" err="1"/>
              <a:t>energ</a:t>
            </a:r>
            <a:r>
              <a:rPr lang="en-GB" altLang="pt-PT" sz="2800" b="1" dirty="0"/>
              <a:t>. &amp; emissions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55D5D6-8D0E-4DA3-898C-3C0BBFB9D186}"/>
              </a:ext>
            </a:extLst>
          </p:cNvPr>
          <p:cNvSpPr/>
          <p:nvPr/>
        </p:nvSpPr>
        <p:spPr>
          <a:xfrm>
            <a:off x="1079769" y="2198451"/>
            <a:ext cx="66537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Original: Germany, Switzerland and Austria. </a:t>
            </a:r>
          </a:p>
          <a:p>
            <a:endParaRPr lang="en-US" sz="2400" dirty="0"/>
          </a:p>
          <a:p>
            <a:r>
              <a:rPr lang="en-US" sz="2400" dirty="0"/>
              <a:t>In the meantime, further countries </a:t>
            </a:r>
          </a:p>
          <a:p>
            <a:r>
              <a:rPr lang="en-US" sz="2400" dirty="0"/>
              <a:t>Sweden</a:t>
            </a:r>
          </a:p>
          <a:p>
            <a:r>
              <a:rPr lang="en-US" sz="2400" dirty="0"/>
              <a:t>Norway</a:t>
            </a:r>
          </a:p>
          <a:p>
            <a:r>
              <a:rPr lang="en-US" sz="2400" dirty="0"/>
              <a:t>France as well as the JRC (European Research Center of the European Commission) are supporting HBEFA.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2795443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2"/>
          <p:cNvSpPr txBox="1">
            <a:spLocks noGrp="1"/>
          </p:cNvSpPr>
          <p:nvPr/>
        </p:nvSpPr>
        <p:spPr bwMode="auto">
          <a:xfrm>
            <a:off x="6553200" y="6615113"/>
            <a:ext cx="21336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09E9620-577A-47E7-B447-484C3851D37E}" type="slidenum">
              <a:rPr lang="pt-PT" altLang="pt-PT" sz="900" b="0">
                <a:solidFill>
                  <a:schemeClr val="bg2"/>
                </a:solidFill>
              </a:rPr>
              <a:pPr eaLnBrk="1" hangingPunct="1"/>
              <a:t>16</a:t>
            </a:fld>
            <a:endParaRPr lang="pt-PT" altLang="pt-PT" sz="900" b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901" y="1090930"/>
            <a:ext cx="50813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Other fleet models……HBEFA</a:t>
            </a:r>
            <a:endParaRPr lang="en-GB" sz="3200" b="1" dirty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965987" y="349888"/>
            <a:ext cx="5484106" cy="5191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pt-PT" sz="2800" b="1" dirty="0"/>
              <a:t>Surveys, </a:t>
            </a:r>
            <a:r>
              <a:rPr lang="en-GB" altLang="pt-PT" sz="2800" b="1" dirty="0" err="1"/>
              <a:t>energ</a:t>
            </a:r>
            <a:r>
              <a:rPr lang="en-GB" altLang="pt-PT" sz="2800" b="1" dirty="0"/>
              <a:t>. &amp; emissions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A55C5A-A943-4B73-916A-E3C058838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064" y="1595337"/>
            <a:ext cx="5426274" cy="461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92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2"/>
          <p:cNvSpPr txBox="1">
            <a:spLocks noGrp="1"/>
          </p:cNvSpPr>
          <p:nvPr/>
        </p:nvSpPr>
        <p:spPr bwMode="auto">
          <a:xfrm>
            <a:off x="6553200" y="6615113"/>
            <a:ext cx="21336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09E9620-577A-47E7-B447-484C3851D37E}" type="slidenum">
              <a:rPr lang="pt-PT" altLang="pt-PT" sz="900" b="0">
                <a:solidFill>
                  <a:schemeClr val="bg2"/>
                </a:solidFill>
              </a:rPr>
              <a:pPr eaLnBrk="1" hangingPunct="1"/>
              <a:t>17</a:t>
            </a:fld>
            <a:endParaRPr lang="pt-PT" altLang="pt-PT" sz="900" b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901" y="1090930"/>
            <a:ext cx="50813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Other fleet models……HBEFA</a:t>
            </a:r>
            <a:endParaRPr lang="en-GB" sz="3200" b="1" dirty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965987" y="349888"/>
            <a:ext cx="5484106" cy="5191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pt-PT" sz="2800" b="1" dirty="0"/>
              <a:t>Surveys, </a:t>
            </a:r>
            <a:r>
              <a:rPr lang="en-GB" altLang="pt-PT" sz="2800" b="1" dirty="0" err="1"/>
              <a:t>energ</a:t>
            </a:r>
            <a:r>
              <a:rPr lang="en-GB" altLang="pt-PT" sz="2800" b="1" dirty="0"/>
              <a:t>. &amp; emissions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D67130-FFA3-46AA-A50F-B0304FA88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039" y="1675705"/>
            <a:ext cx="6051921" cy="45282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F17380-3205-4EB6-81D4-484EF336B794}"/>
              </a:ext>
            </a:extLst>
          </p:cNvPr>
          <p:cNvSpPr/>
          <p:nvPr/>
        </p:nvSpPr>
        <p:spPr>
          <a:xfrm>
            <a:off x="264162" y="1514832"/>
            <a:ext cx="7660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hlinkClick r:id="rId4"/>
              </a:rPr>
              <a:t>https://www.hbefa.net/e/documents/HBEFA41_Report_TUG_09092019.pdf</a:t>
            </a:r>
            <a:endParaRPr lang="pt-PT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4098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2"/>
          <p:cNvSpPr txBox="1">
            <a:spLocks noGrp="1"/>
          </p:cNvSpPr>
          <p:nvPr/>
        </p:nvSpPr>
        <p:spPr bwMode="auto">
          <a:xfrm>
            <a:off x="6553200" y="6615113"/>
            <a:ext cx="21336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09E9620-577A-47E7-B447-484C3851D37E}" type="slidenum">
              <a:rPr lang="pt-PT" altLang="pt-PT" sz="900" b="0">
                <a:solidFill>
                  <a:schemeClr val="bg2"/>
                </a:solidFill>
              </a:rPr>
              <a:pPr eaLnBrk="1" hangingPunct="1"/>
              <a:t>18</a:t>
            </a:fld>
            <a:endParaRPr lang="pt-PT" altLang="pt-PT" sz="900" b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870432"/>
            <a:ext cx="50813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Other fleet models……HBEFA</a:t>
            </a:r>
            <a:endParaRPr lang="en-GB" sz="3200" b="1" dirty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965987" y="349888"/>
            <a:ext cx="5484106" cy="5191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pt-PT" sz="2800" b="1" dirty="0"/>
              <a:t>Surveys, </a:t>
            </a:r>
            <a:r>
              <a:rPr lang="en-GB" altLang="pt-PT" sz="2800" b="1" dirty="0" err="1"/>
              <a:t>energ</a:t>
            </a:r>
            <a:r>
              <a:rPr lang="en-GB" altLang="pt-PT" sz="2800" b="1" dirty="0"/>
              <a:t>. &amp; emissions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7139AC-C5C8-469D-8D5E-D9EDF2B90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11" y="1455207"/>
            <a:ext cx="8178013" cy="488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57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2"/>
          <p:cNvSpPr txBox="1">
            <a:spLocks noGrp="1"/>
          </p:cNvSpPr>
          <p:nvPr/>
        </p:nvSpPr>
        <p:spPr bwMode="auto">
          <a:xfrm>
            <a:off x="6553200" y="6615113"/>
            <a:ext cx="21336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09E9620-577A-47E7-B447-484C3851D37E}" type="slidenum">
              <a:rPr lang="pt-PT" altLang="pt-PT" sz="900" b="0">
                <a:solidFill>
                  <a:schemeClr val="bg2"/>
                </a:solidFill>
              </a:rPr>
              <a:pPr eaLnBrk="1" hangingPunct="1"/>
              <a:t>19</a:t>
            </a:fld>
            <a:endParaRPr lang="pt-PT" altLang="pt-PT" sz="900" b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901" y="1090930"/>
            <a:ext cx="50813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Other fleet models……HBEFA</a:t>
            </a:r>
            <a:endParaRPr lang="en-GB" sz="3200" b="1" dirty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965987" y="349888"/>
            <a:ext cx="5484106" cy="5191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pt-PT" sz="2800" b="1" dirty="0"/>
              <a:t>Surveys, </a:t>
            </a:r>
            <a:r>
              <a:rPr lang="en-GB" altLang="pt-PT" sz="2800" b="1" dirty="0" err="1"/>
              <a:t>energ</a:t>
            </a:r>
            <a:r>
              <a:rPr lang="en-GB" altLang="pt-PT" sz="2800" b="1" dirty="0"/>
              <a:t>. &amp; emissions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F17380-3205-4EB6-81D4-484EF336B794}"/>
              </a:ext>
            </a:extLst>
          </p:cNvPr>
          <p:cNvSpPr/>
          <p:nvPr/>
        </p:nvSpPr>
        <p:spPr>
          <a:xfrm>
            <a:off x="264162" y="1514832"/>
            <a:ext cx="7660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hlinkClick r:id="rId3"/>
              </a:rPr>
              <a:t>https://www.hbefa.net/e/documents/HBEFA41_Report_TUG_09092019.pdf</a:t>
            </a:r>
            <a:endParaRPr lang="pt-PT" dirty="0"/>
          </a:p>
          <a:p>
            <a:endParaRPr lang="pt-P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A50A94-EFDD-44E4-A058-8A34F4205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66" y="2161163"/>
            <a:ext cx="756285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64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30414" y="2972465"/>
            <a:ext cx="5083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baseline="30000" dirty="0" err="1">
                <a:solidFill>
                  <a:schemeClr val="bg1"/>
                </a:solidFill>
                <a:latin typeface="Arial"/>
                <a:cs typeface="Arial"/>
              </a:rPr>
              <a:t>DISCIPLINA</a:t>
            </a:r>
            <a:r>
              <a:rPr lang="en-GB" sz="4000" b="1" baseline="30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4000" b="1" baseline="30000" dirty="0" err="1">
                <a:solidFill>
                  <a:schemeClr val="bg1"/>
                </a:solidFill>
                <a:latin typeface="Arial"/>
                <a:cs typeface="Arial"/>
              </a:rPr>
              <a:t>MIEA</a:t>
            </a:r>
            <a:r>
              <a:rPr lang="en-GB" sz="4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4000" b="1" baseline="30000" dirty="0">
                <a:solidFill>
                  <a:schemeClr val="bg1"/>
                </a:solidFill>
                <a:latin typeface="Arial"/>
                <a:cs typeface="Arial"/>
              </a:rPr>
              <a:t>2018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4813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2"/>
          <p:cNvSpPr txBox="1">
            <a:spLocks noGrp="1"/>
          </p:cNvSpPr>
          <p:nvPr/>
        </p:nvSpPr>
        <p:spPr bwMode="auto">
          <a:xfrm>
            <a:off x="6553200" y="6615113"/>
            <a:ext cx="21336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09E9620-577A-47E7-B447-484C3851D37E}" type="slidenum">
              <a:rPr lang="pt-PT" altLang="pt-PT" sz="900" b="0">
                <a:solidFill>
                  <a:schemeClr val="bg2"/>
                </a:solidFill>
              </a:rPr>
              <a:pPr eaLnBrk="1" hangingPunct="1"/>
              <a:t>20</a:t>
            </a:fld>
            <a:endParaRPr lang="pt-PT" altLang="pt-PT" sz="900" b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901" y="1090930"/>
            <a:ext cx="50813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Other fleet models……HBEFA</a:t>
            </a:r>
            <a:endParaRPr lang="en-GB" sz="3200" b="1" dirty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965987" y="349888"/>
            <a:ext cx="5484106" cy="5191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pt-PT" sz="2800" b="1" dirty="0"/>
              <a:t>Surveys, </a:t>
            </a:r>
            <a:r>
              <a:rPr lang="en-GB" altLang="pt-PT" sz="2800" b="1" dirty="0" err="1"/>
              <a:t>energ</a:t>
            </a:r>
            <a:r>
              <a:rPr lang="en-GB" altLang="pt-PT" sz="2800" b="1" dirty="0"/>
              <a:t>. &amp; emissions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F17380-3205-4EB6-81D4-484EF336B794}"/>
              </a:ext>
            </a:extLst>
          </p:cNvPr>
          <p:cNvSpPr/>
          <p:nvPr/>
        </p:nvSpPr>
        <p:spPr>
          <a:xfrm>
            <a:off x="264162" y="1514832"/>
            <a:ext cx="7660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hlinkClick r:id="rId3"/>
              </a:rPr>
              <a:t>https://www.hbefa.net/e/documents/HBEFA41_Report_TUG_09092019.pdf</a:t>
            </a:r>
            <a:endParaRPr lang="pt-PT" dirty="0"/>
          </a:p>
          <a:p>
            <a:endParaRPr lang="pt-P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36FA99-2EC0-4C13-B5D2-C96D8FA54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354" y="2161163"/>
            <a:ext cx="5629275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07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2"/>
          <p:cNvSpPr txBox="1">
            <a:spLocks noGrp="1"/>
          </p:cNvSpPr>
          <p:nvPr/>
        </p:nvSpPr>
        <p:spPr bwMode="auto">
          <a:xfrm>
            <a:off x="6553200" y="6615113"/>
            <a:ext cx="21336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09E9620-577A-47E7-B447-484C3851D37E}" type="slidenum">
              <a:rPr lang="pt-PT" altLang="pt-PT" sz="900" b="0">
                <a:solidFill>
                  <a:schemeClr val="bg2"/>
                </a:solidFill>
              </a:rPr>
              <a:pPr eaLnBrk="1" hangingPunct="1"/>
              <a:t>21</a:t>
            </a:fld>
            <a:endParaRPr lang="pt-PT" altLang="pt-PT" sz="900" b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901" y="1090930"/>
            <a:ext cx="50813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Other fleet models……HBEFA</a:t>
            </a:r>
            <a:endParaRPr lang="en-GB" sz="3200" b="1" dirty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965987" y="349888"/>
            <a:ext cx="5484106" cy="5191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pt-PT" sz="2800" b="1" dirty="0"/>
              <a:t>Surveys, </a:t>
            </a:r>
            <a:r>
              <a:rPr lang="en-GB" altLang="pt-PT" sz="2800" b="1" dirty="0" err="1"/>
              <a:t>energ</a:t>
            </a:r>
            <a:r>
              <a:rPr lang="en-GB" altLang="pt-PT" sz="2800" b="1" dirty="0"/>
              <a:t>. &amp; emissions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C6CC7A-FBD3-483C-9849-629954A05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79" y="2719387"/>
            <a:ext cx="6333871" cy="194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8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2"/>
          <p:cNvSpPr txBox="1">
            <a:spLocks noGrp="1"/>
          </p:cNvSpPr>
          <p:nvPr/>
        </p:nvSpPr>
        <p:spPr bwMode="auto">
          <a:xfrm>
            <a:off x="6553200" y="6615113"/>
            <a:ext cx="21336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09E9620-577A-47E7-B447-484C3851D37E}" type="slidenum">
              <a:rPr lang="pt-PT" altLang="pt-PT" sz="900" b="0">
                <a:solidFill>
                  <a:schemeClr val="bg2"/>
                </a:solidFill>
              </a:rPr>
              <a:pPr eaLnBrk="1" hangingPunct="1"/>
              <a:t>22</a:t>
            </a:fld>
            <a:endParaRPr lang="pt-PT" altLang="pt-PT" sz="900" b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870432"/>
            <a:ext cx="50813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Other fleet models……HBEFA</a:t>
            </a:r>
            <a:endParaRPr lang="en-GB" sz="3200" b="1" dirty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965987" y="349888"/>
            <a:ext cx="5484106" cy="5191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pt-PT" sz="2800" b="1" dirty="0"/>
              <a:t>Surveys, </a:t>
            </a:r>
            <a:r>
              <a:rPr lang="en-GB" altLang="pt-PT" sz="2800" b="1" dirty="0" err="1"/>
              <a:t>energ</a:t>
            </a:r>
            <a:r>
              <a:rPr lang="en-GB" altLang="pt-PT" sz="2800" b="1" dirty="0"/>
              <a:t>. &amp; emissions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1AEDD7-6833-4F4E-83B4-DB55496D6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234" y="1361872"/>
            <a:ext cx="6169497" cy="500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73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2"/>
          <p:cNvSpPr txBox="1">
            <a:spLocks noGrp="1"/>
          </p:cNvSpPr>
          <p:nvPr/>
        </p:nvSpPr>
        <p:spPr bwMode="auto">
          <a:xfrm>
            <a:off x="6553200" y="6615113"/>
            <a:ext cx="21336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09E9620-577A-47E7-B447-484C3851D37E}" type="slidenum">
              <a:rPr lang="pt-PT" altLang="pt-PT" sz="900" b="0">
                <a:solidFill>
                  <a:schemeClr val="bg2"/>
                </a:solidFill>
              </a:rPr>
              <a:pPr eaLnBrk="1" hangingPunct="1"/>
              <a:t>23</a:t>
            </a:fld>
            <a:endParaRPr lang="pt-PT" altLang="pt-PT" sz="900" b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870432"/>
            <a:ext cx="50813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Other fleet models……HBEFA</a:t>
            </a:r>
            <a:endParaRPr lang="en-GB" sz="3200" b="1" dirty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965987" y="349888"/>
            <a:ext cx="5484106" cy="5191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pt-PT" sz="2800" b="1" dirty="0"/>
              <a:t>Surveys, </a:t>
            </a:r>
            <a:r>
              <a:rPr lang="en-GB" altLang="pt-PT" sz="2800" b="1" dirty="0" err="1"/>
              <a:t>energ</a:t>
            </a:r>
            <a:r>
              <a:rPr lang="en-GB" altLang="pt-PT" sz="2800" b="1" dirty="0"/>
              <a:t>. &amp; emissions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123CE2-0A48-4A85-8779-4F5E7DF17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667" y="1573652"/>
            <a:ext cx="6608045" cy="425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64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2"/>
          <p:cNvSpPr txBox="1">
            <a:spLocks noGrp="1"/>
          </p:cNvSpPr>
          <p:nvPr/>
        </p:nvSpPr>
        <p:spPr bwMode="auto">
          <a:xfrm>
            <a:off x="6553200" y="6615113"/>
            <a:ext cx="21336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09E9620-577A-47E7-B447-484C3851D37E}" type="slidenum">
              <a:rPr lang="pt-PT" altLang="pt-PT" sz="900" b="0">
                <a:solidFill>
                  <a:schemeClr val="bg2"/>
                </a:solidFill>
              </a:rPr>
              <a:pPr eaLnBrk="1" hangingPunct="1"/>
              <a:t>24</a:t>
            </a:fld>
            <a:endParaRPr lang="pt-PT" altLang="pt-PT" sz="900" b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870432"/>
            <a:ext cx="19077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/>
              <a:t>Wtt</a:t>
            </a:r>
            <a:r>
              <a:rPr lang="en-US" sz="3200" b="1" dirty="0"/>
              <a:t> DATA </a:t>
            </a:r>
            <a:endParaRPr lang="en-GB" sz="3200" b="1" dirty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965987" y="349888"/>
            <a:ext cx="5484106" cy="5191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pt-PT" sz="2800" b="1" dirty="0"/>
              <a:t>Surveys, </a:t>
            </a:r>
            <a:r>
              <a:rPr lang="en-GB" altLang="pt-PT" sz="2800" b="1" dirty="0" err="1"/>
              <a:t>energ</a:t>
            </a:r>
            <a:r>
              <a:rPr lang="en-GB" altLang="pt-PT" sz="2800" b="1" dirty="0"/>
              <a:t>. &amp; emissions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55A4CC-7554-4E66-A3A8-203E6675F43E}"/>
              </a:ext>
            </a:extLst>
          </p:cNvPr>
          <p:cNvSpPr/>
          <p:nvPr/>
        </p:nvSpPr>
        <p:spPr>
          <a:xfrm>
            <a:off x="2942357" y="1090898"/>
            <a:ext cx="4329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European Platform on Life Cycle Assessment</a:t>
            </a:r>
            <a:endParaRPr lang="pt-P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4E093A-8A9F-4FBA-9CDC-DEF376FE32F2}"/>
              </a:ext>
            </a:extLst>
          </p:cNvPr>
          <p:cNvSpPr txBox="1"/>
          <p:nvPr/>
        </p:nvSpPr>
        <p:spPr>
          <a:xfrm>
            <a:off x="1750979" y="1673157"/>
            <a:ext cx="3667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ELCD3.0 </a:t>
            </a:r>
            <a:r>
              <a:rPr lang="pt-PT" dirty="0" err="1"/>
              <a:t>latest</a:t>
            </a:r>
            <a:r>
              <a:rPr lang="pt-PT" dirty="0"/>
              <a:t> </a:t>
            </a:r>
            <a:r>
              <a:rPr lang="pt-PT" dirty="0" err="1"/>
              <a:t>version</a:t>
            </a:r>
            <a:r>
              <a:rPr lang="pt-PT" dirty="0"/>
              <a:t> 2018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FE5BEE-1FA5-4C1A-9DFF-DB0EEC1A3DE2}"/>
              </a:ext>
            </a:extLst>
          </p:cNvPr>
          <p:cNvSpPr/>
          <p:nvPr/>
        </p:nvSpPr>
        <p:spPr>
          <a:xfrm>
            <a:off x="2324621" y="2653104"/>
            <a:ext cx="3891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/>
              <a:t>European</a:t>
            </a:r>
            <a:r>
              <a:rPr lang="pt-PT" dirty="0"/>
              <a:t> </a:t>
            </a:r>
            <a:r>
              <a:rPr lang="pt-PT" dirty="0" err="1"/>
              <a:t>reference</a:t>
            </a:r>
            <a:r>
              <a:rPr lang="pt-PT" dirty="0"/>
              <a:t> </a:t>
            </a:r>
            <a:r>
              <a:rPr lang="pt-PT" dirty="0" err="1"/>
              <a:t>Life</a:t>
            </a:r>
            <a:r>
              <a:rPr lang="pt-PT" dirty="0"/>
              <a:t> </a:t>
            </a:r>
            <a:r>
              <a:rPr lang="pt-PT" dirty="0" err="1"/>
              <a:t>Cycle</a:t>
            </a:r>
            <a:r>
              <a:rPr lang="pt-PT" dirty="0"/>
              <a:t> </a:t>
            </a:r>
            <a:r>
              <a:rPr lang="pt-PT" dirty="0" err="1"/>
              <a:t>Database</a:t>
            </a:r>
            <a:endParaRPr lang="pt-PT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803BCF-3EDB-4E51-A550-7C756C0DA0F4}"/>
              </a:ext>
            </a:extLst>
          </p:cNvPr>
          <p:cNvSpPr/>
          <p:nvPr/>
        </p:nvSpPr>
        <p:spPr>
          <a:xfrm>
            <a:off x="1750979" y="3421984"/>
            <a:ext cx="6128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Emission factors per MWh of electricity production (</a:t>
            </a:r>
            <a:r>
              <a:rPr lang="en-US" dirty="0" err="1"/>
              <a:t>NEEFEp</a:t>
            </a:r>
            <a:r>
              <a:rPr lang="en-US" dirty="0"/>
              <a:t>)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62799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2"/>
          <p:cNvSpPr txBox="1">
            <a:spLocks noGrp="1"/>
          </p:cNvSpPr>
          <p:nvPr/>
        </p:nvSpPr>
        <p:spPr bwMode="auto">
          <a:xfrm>
            <a:off x="6553200" y="6615113"/>
            <a:ext cx="21336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09E9620-577A-47E7-B447-484C3851D37E}" type="slidenum">
              <a:rPr lang="pt-PT" altLang="pt-PT" sz="900" b="0">
                <a:solidFill>
                  <a:schemeClr val="bg2"/>
                </a:solidFill>
              </a:rPr>
              <a:pPr eaLnBrk="1" hangingPunct="1"/>
              <a:t>25</a:t>
            </a:fld>
            <a:endParaRPr lang="pt-PT" altLang="pt-PT" sz="900" b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870432"/>
            <a:ext cx="19077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/>
              <a:t>Wtt</a:t>
            </a:r>
            <a:r>
              <a:rPr lang="en-US" sz="3200" b="1" dirty="0"/>
              <a:t> DATA </a:t>
            </a:r>
            <a:endParaRPr lang="en-GB" sz="3200" b="1" dirty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965987" y="349888"/>
            <a:ext cx="5484106" cy="5191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pt-PT" sz="2800" b="1" dirty="0"/>
              <a:t>Surveys, </a:t>
            </a:r>
            <a:r>
              <a:rPr lang="en-GB" altLang="pt-PT" sz="2800" b="1" dirty="0" err="1"/>
              <a:t>energ</a:t>
            </a:r>
            <a:r>
              <a:rPr lang="en-GB" altLang="pt-PT" sz="2800" b="1" dirty="0"/>
              <a:t>. &amp; emissions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7D10CA-BD0F-4623-8E70-E66BA1E2D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664" y="1162819"/>
            <a:ext cx="5848350" cy="484822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DBB7565-53CF-42DD-9B33-1212A8D41B4F}"/>
              </a:ext>
            </a:extLst>
          </p:cNvPr>
          <p:cNvCxnSpPr/>
          <p:nvPr/>
        </p:nvCxnSpPr>
        <p:spPr>
          <a:xfrm>
            <a:off x="1439694" y="5856051"/>
            <a:ext cx="71397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EC88805-336B-425B-830F-110CD16FAECE}"/>
              </a:ext>
            </a:extLst>
          </p:cNvPr>
          <p:cNvSpPr txBox="1"/>
          <p:nvPr/>
        </p:nvSpPr>
        <p:spPr>
          <a:xfrm>
            <a:off x="330740" y="3122579"/>
            <a:ext cx="11089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A-w/o </a:t>
            </a:r>
            <a:r>
              <a:rPr lang="pt-PT" dirty="0" err="1"/>
              <a:t>biofuels</a:t>
            </a:r>
            <a:endParaRPr lang="pt-PT" dirty="0"/>
          </a:p>
          <a:p>
            <a:endParaRPr lang="pt-PT" dirty="0"/>
          </a:p>
          <a:p>
            <a:r>
              <a:rPr lang="pt-PT" dirty="0"/>
              <a:t>B-w/ </a:t>
            </a:r>
            <a:r>
              <a:rPr lang="pt-PT" dirty="0" err="1"/>
              <a:t>biofuels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29603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2"/>
          <p:cNvSpPr txBox="1">
            <a:spLocks noGrp="1"/>
          </p:cNvSpPr>
          <p:nvPr/>
        </p:nvSpPr>
        <p:spPr bwMode="auto">
          <a:xfrm>
            <a:off x="6553200" y="6615113"/>
            <a:ext cx="21336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09E9620-577A-47E7-B447-484C3851D37E}" type="slidenum">
              <a:rPr lang="pt-PT" altLang="pt-PT" sz="900" b="0">
                <a:solidFill>
                  <a:schemeClr val="bg2"/>
                </a:solidFill>
              </a:rPr>
              <a:pPr eaLnBrk="1" hangingPunct="1"/>
              <a:t>26</a:t>
            </a:fld>
            <a:endParaRPr lang="pt-PT" altLang="pt-PT" sz="900" b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870432"/>
            <a:ext cx="93357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/>
              <a:t>Wtt</a:t>
            </a:r>
            <a:r>
              <a:rPr lang="en-US" sz="3200" b="1" dirty="0"/>
              <a:t> DATA electricity CONSUMPTION PORTUGAL 2017 </a:t>
            </a:r>
            <a:endParaRPr lang="en-GB" sz="3200" b="1" dirty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965987" y="349888"/>
            <a:ext cx="5484106" cy="5191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pt-PT" sz="2800" b="1" dirty="0"/>
              <a:t>Surveys, </a:t>
            </a:r>
            <a:r>
              <a:rPr lang="en-GB" altLang="pt-PT" sz="2800" b="1" dirty="0" err="1"/>
              <a:t>energ</a:t>
            </a:r>
            <a:r>
              <a:rPr lang="en-GB" altLang="pt-PT" sz="2800" b="1" dirty="0"/>
              <a:t>. &amp; emissions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3853DC-D78E-4700-B4E3-1D452655D72E}"/>
              </a:ext>
            </a:extLst>
          </p:cNvPr>
          <p:cNvSpPr/>
          <p:nvPr/>
        </p:nvSpPr>
        <p:spPr>
          <a:xfrm>
            <a:off x="359922" y="1607776"/>
            <a:ext cx="57004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err="1"/>
              <a:t>Overall</a:t>
            </a:r>
            <a:r>
              <a:rPr lang="pt-PT" dirty="0"/>
              <a:t> </a:t>
            </a:r>
            <a:r>
              <a:rPr lang="pt-PT" dirty="0" err="1"/>
              <a:t>electricity</a:t>
            </a:r>
            <a:r>
              <a:rPr lang="pt-PT" dirty="0"/>
              <a:t> </a:t>
            </a:r>
            <a:r>
              <a:rPr lang="pt-PT" dirty="0" err="1"/>
              <a:t>consumption</a:t>
            </a:r>
            <a:r>
              <a:rPr lang="pt-PT" dirty="0"/>
              <a:t> in 2017: 49,638 </a:t>
            </a:r>
            <a:r>
              <a:rPr lang="pt-PT" dirty="0" err="1"/>
              <a:t>GWh</a:t>
            </a:r>
            <a:endParaRPr lang="pt-P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3AC9F8-52DF-4CA9-A252-92C9D9174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909" y="2011155"/>
            <a:ext cx="6315075" cy="426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1D532A-0CB1-43DE-8121-7DD77D3FBA91}"/>
              </a:ext>
            </a:extLst>
          </p:cNvPr>
          <p:cNvSpPr txBox="1"/>
          <p:nvPr/>
        </p:nvSpPr>
        <p:spPr>
          <a:xfrm>
            <a:off x="6147880" y="1765970"/>
            <a:ext cx="2402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Natural </a:t>
            </a:r>
            <a:r>
              <a:rPr lang="pt-PT" b="1" dirty="0" err="1"/>
              <a:t>gas</a:t>
            </a:r>
            <a:r>
              <a:rPr lang="pt-PT" b="1" dirty="0"/>
              <a:t> </a:t>
            </a:r>
            <a:r>
              <a:rPr lang="pt-PT" dirty="0"/>
              <a:t>13.5%</a:t>
            </a:r>
          </a:p>
          <a:p>
            <a:r>
              <a:rPr lang="pt-PT" b="1" dirty="0" err="1"/>
              <a:t>Coal</a:t>
            </a:r>
            <a:r>
              <a:rPr lang="pt-PT" dirty="0"/>
              <a:t> 13.6%</a:t>
            </a:r>
          </a:p>
          <a:p>
            <a:r>
              <a:rPr lang="pt-PT" b="1" dirty="0" err="1"/>
              <a:t>Other</a:t>
            </a:r>
            <a:r>
              <a:rPr lang="pt-PT" b="1" dirty="0"/>
              <a:t> </a:t>
            </a:r>
            <a:r>
              <a:rPr lang="pt-PT" b="1" dirty="0" err="1"/>
              <a:t>fossil</a:t>
            </a:r>
            <a:r>
              <a:rPr lang="pt-PT" b="1" dirty="0"/>
              <a:t> </a:t>
            </a:r>
            <a:r>
              <a:rPr lang="pt-PT" dirty="0"/>
              <a:t>4.5%</a:t>
            </a:r>
          </a:p>
        </p:txBody>
      </p:sp>
    </p:spTree>
    <p:extLst>
      <p:ext uri="{BB962C8B-B14F-4D97-AF65-F5344CB8AC3E}">
        <p14:creationId xmlns:p14="http://schemas.microsoft.com/office/powerpoint/2010/main" val="1566187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2"/>
          <p:cNvSpPr txBox="1">
            <a:spLocks noGrp="1"/>
          </p:cNvSpPr>
          <p:nvPr/>
        </p:nvSpPr>
        <p:spPr bwMode="auto">
          <a:xfrm>
            <a:off x="6553200" y="6615113"/>
            <a:ext cx="21336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09E9620-577A-47E7-B447-484C3851D37E}" type="slidenum">
              <a:rPr lang="pt-PT" altLang="pt-PT" sz="900" b="0">
                <a:solidFill>
                  <a:schemeClr val="bg2"/>
                </a:solidFill>
              </a:rPr>
              <a:pPr eaLnBrk="1" hangingPunct="1"/>
              <a:t>27</a:t>
            </a:fld>
            <a:endParaRPr lang="pt-PT" altLang="pt-PT" sz="900" b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870432"/>
            <a:ext cx="93357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/>
              <a:t>Wtt</a:t>
            </a:r>
            <a:r>
              <a:rPr lang="en-US" sz="3200" b="1" dirty="0"/>
              <a:t> DATA electricity CONSUMPTION PORTUGAL 2017 </a:t>
            </a:r>
            <a:endParaRPr lang="en-GB" sz="3200" b="1" dirty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965987" y="349888"/>
            <a:ext cx="5484106" cy="5191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pt-PT" sz="2800" b="1" dirty="0"/>
              <a:t>Surveys, </a:t>
            </a:r>
            <a:r>
              <a:rPr lang="en-GB" altLang="pt-PT" sz="2800" b="1" dirty="0" err="1"/>
              <a:t>energ</a:t>
            </a:r>
            <a:r>
              <a:rPr lang="en-GB" altLang="pt-PT" sz="2800" b="1" dirty="0"/>
              <a:t>. &amp; emissions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FAB295-D162-406F-924C-D0FB9640B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915" y="1426290"/>
            <a:ext cx="6200169" cy="40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69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2"/>
          <p:cNvSpPr txBox="1">
            <a:spLocks noGrp="1"/>
          </p:cNvSpPr>
          <p:nvPr/>
        </p:nvSpPr>
        <p:spPr bwMode="auto">
          <a:xfrm>
            <a:off x="6553200" y="6615113"/>
            <a:ext cx="21336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09E9620-577A-47E7-B447-484C3851D37E}" type="slidenum">
              <a:rPr lang="pt-PT" altLang="pt-PT" sz="900" b="0">
                <a:solidFill>
                  <a:schemeClr val="bg2"/>
                </a:solidFill>
              </a:rPr>
              <a:pPr eaLnBrk="1" hangingPunct="1"/>
              <a:t>28</a:t>
            </a:fld>
            <a:endParaRPr lang="pt-PT" altLang="pt-PT" sz="900" b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870432"/>
            <a:ext cx="93357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/>
              <a:t>Wtt</a:t>
            </a:r>
            <a:r>
              <a:rPr lang="en-US" sz="3200" b="1" dirty="0"/>
              <a:t> DATA electricity CONSUMPTION PORTUGAL 2017 </a:t>
            </a:r>
            <a:endParaRPr lang="en-GB" sz="3200" b="1" dirty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965987" y="349888"/>
            <a:ext cx="5484106" cy="5191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pt-PT" sz="2800" b="1" dirty="0"/>
              <a:t>Surveys, </a:t>
            </a:r>
            <a:r>
              <a:rPr lang="en-GB" altLang="pt-PT" sz="2800" b="1" dirty="0" err="1"/>
              <a:t>energ</a:t>
            </a:r>
            <a:r>
              <a:rPr lang="en-GB" altLang="pt-PT" sz="2800" b="1" dirty="0"/>
              <a:t>. &amp; emissions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48A000-DF3D-4C2E-AE37-141968FB1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687" y="1490304"/>
            <a:ext cx="6102625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17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2"/>
          <p:cNvSpPr txBox="1">
            <a:spLocks noGrp="1"/>
          </p:cNvSpPr>
          <p:nvPr/>
        </p:nvSpPr>
        <p:spPr bwMode="auto">
          <a:xfrm>
            <a:off x="6553200" y="6615113"/>
            <a:ext cx="21336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09E9620-577A-47E7-B447-484C3851D37E}" type="slidenum">
              <a:rPr lang="pt-PT" altLang="pt-PT" sz="900" b="0">
                <a:solidFill>
                  <a:schemeClr val="bg2"/>
                </a:solidFill>
              </a:rPr>
              <a:pPr eaLnBrk="1" hangingPunct="1"/>
              <a:t>29</a:t>
            </a:fld>
            <a:endParaRPr lang="pt-PT" altLang="pt-PT" sz="900" b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870432"/>
            <a:ext cx="93357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/>
              <a:t>Wtt</a:t>
            </a:r>
            <a:r>
              <a:rPr lang="en-US" sz="3200" b="1" dirty="0"/>
              <a:t> DATA electricity CONSUMPTION PORTUGAL 2017 </a:t>
            </a:r>
            <a:endParaRPr lang="en-GB" sz="3200" b="1" dirty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965987" y="349888"/>
            <a:ext cx="5484106" cy="5191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pt-PT" sz="2800" b="1" dirty="0"/>
              <a:t>Surveys, </a:t>
            </a:r>
            <a:r>
              <a:rPr lang="en-GB" altLang="pt-PT" sz="2800" b="1" dirty="0" err="1"/>
              <a:t>energ</a:t>
            </a:r>
            <a:r>
              <a:rPr lang="en-GB" altLang="pt-PT" sz="2800" b="1" dirty="0"/>
              <a:t>. &amp; emissions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85F39DD-86FA-4CA1-BEA2-6B311F38FC67}"/>
              </a:ext>
            </a:extLst>
          </p:cNvPr>
          <p:cNvGraphicFramePr>
            <a:graphicFrameLocks noGrp="1"/>
          </p:cNvGraphicFramePr>
          <p:nvPr/>
        </p:nvGraphicFramePr>
        <p:xfrm>
          <a:off x="1829791" y="1783766"/>
          <a:ext cx="5484418" cy="4435056"/>
        </p:xfrm>
        <a:graphic>
          <a:graphicData uri="http://schemas.openxmlformats.org/drawingml/2006/table">
            <a:tbl>
              <a:tblPr/>
              <a:tblGrid>
                <a:gridCol w="923986">
                  <a:extLst>
                    <a:ext uri="{9D8B030D-6E8A-4147-A177-3AD203B41FA5}">
                      <a16:colId xmlns:a16="http://schemas.microsoft.com/office/drawing/2014/main" val="1419968204"/>
                    </a:ext>
                  </a:extLst>
                </a:gridCol>
                <a:gridCol w="671990">
                  <a:extLst>
                    <a:ext uri="{9D8B030D-6E8A-4147-A177-3AD203B41FA5}">
                      <a16:colId xmlns:a16="http://schemas.microsoft.com/office/drawing/2014/main" val="3059040489"/>
                    </a:ext>
                  </a:extLst>
                </a:gridCol>
                <a:gridCol w="895986">
                  <a:extLst>
                    <a:ext uri="{9D8B030D-6E8A-4147-A177-3AD203B41FA5}">
                      <a16:colId xmlns:a16="http://schemas.microsoft.com/office/drawing/2014/main" val="591719355"/>
                    </a:ext>
                  </a:extLst>
                </a:gridCol>
                <a:gridCol w="671990">
                  <a:extLst>
                    <a:ext uri="{9D8B030D-6E8A-4147-A177-3AD203B41FA5}">
                      <a16:colId xmlns:a16="http://schemas.microsoft.com/office/drawing/2014/main" val="3976314344"/>
                    </a:ext>
                  </a:extLst>
                </a:gridCol>
                <a:gridCol w="895986">
                  <a:extLst>
                    <a:ext uri="{9D8B030D-6E8A-4147-A177-3AD203B41FA5}">
                      <a16:colId xmlns:a16="http://schemas.microsoft.com/office/drawing/2014/main" val="2618849241"/>
                    </a:ext>
                  </a:extLst>
                </a:gridCol>
                <a:gridCol w="671990">
                  <a:extLst>
                    <a:ext uri="{9D8B030D-6E8A-4147-A177-3AD203B41FA5}">
                      <a16:colId xmlns:a16="http://schemas.microsoft.com/office/drawing/2014/main" val="993533934"/>
                    </a:ext>
                  </a:extLst>
                </a:gridCol>
                <a:gridCol w="223997">
                  <a:extLst>
                    <a:ext uri="{9D8B030D-6E8A-4147-A177-3AD203B41FA5}">
                      <a16:colId xmlns:a16="http://schemas.microsoft.com/office/drawing/2014/main" val="318548953"/>
                    </a:ext>
                  </a:extLst>
                </a:gridCol>
                <a:gridCol w="304496">
                  <a:extLst>
                    <a:ext uri="{9D8B030D-6E8A-4147-A177-3AD203B41FA5}">
                      <a16:colId xmlns:a16="http://schemas.microsoft.com/office/drawing/2014/main" val="3096922480"/>
                    </a:ext>
                  </a:extLst>
                </a:gridCol>
                <a:gridCol w="223997">
                  <a:extLst>
                    <a:ext uri="{9D8B030D-6E8A-4147-A177-3AD203B41FA5}">
                      <a16:colId xmlns:a16="http://schemas.microsoft.com/office/drawing/2014/main" val="1440365956"/>
                    </a:ext>
                  </a:extLst>
                </a:gridCol>
              </a:tblGrid>
              <a:tr h="871474"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CO2eq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E3databse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pt-PT" sz="10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https://www.covenantofmayors.eu/IMG/pdf/Covenant_ReportingGuidelines.pdf</a:t>
                      </a:r>
                      <a:endParaRPr lang="pt-PT" sz="10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4912777"/>
                  </a:ext>
                </a:extLst>
              </a:tr>
              <a:tr h="161790"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of total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g/kWh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8932110"/>
                  </a:ext>
                </a:extLst>
              </a:tr>
              <a:tr h="161790">
                <a:tc>
                  <a:txBody>
                    <a:bodyPr/>
                    <a:lstStyle/>
                    <a:p>
                      <a:pPr algn="l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fossil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0.082417582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4562367"/>
                  </a:ext>
                </a:extLst>
              </a:tr>
              <a:tr h="161790">
                <a:tc>
                  <a:txBody>
                    <a:bodyPr/>
                    <a:lstStyle/>
                    <a:p>
                      <a:pPr algn="l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coal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0.249084249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386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5662046"/>
                  </a:ext>
                </a:extLst>
              </a:tr>
              <a:tr h="161790">
                <a:tc>
                  <a:txBody>
                    <a:bodyPr/>
                    <a:lstStyle/>
                    <a:p>
                      <a:pPr algn="l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natural gas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0.247252747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237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5533068"/>
                  </a:ext>
                </a:extLst>
              </a:tr>
              <a:tr h="161790">
                <a:tc>
                  <a:txBody>
                    <a:bodyPr/>
                    <a:lstStyle/>
                    <a:p>
                      <a:pPr algn="l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biofuel/waste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0.051282051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3429439"/>
                  </a:ext>
                </a:extLst>
              </a:tr>
              <a:tr h="161790">
                <a:tc>
                  <a:txBody>
                    <a:bodyPr/>
                    <a:lstStyle/>
                    <a:p>
                      <a:pPr algn="l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renwables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0.421245421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4738338"/>
                  </a:ext>
                </a:extLst>
              </a:tr>
              <a:tr h="161790">
                <a:tc>
                  <a:txBody>
                    <a:bodyPr/>
                    <a:lstStyle/>
                    <a:p>
                      <a:pPr algn="l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54.6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6266971"/>
                  </a:ext>
                </a:extLst>
              </a:tr>
              <a:tr h="161790"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757889"/>
                  </a:ext>
                </a:extLst>
              </a:tr>
              <a:tr h="161790"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1984576"/>
                  </a:ext>
                </a:extLst>
              </a:tr>
              <a:tr h="161790"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874664"/>
                  </a:ext>
                </a:extLst>
              </a:tr>
              <a:tr h="161790">
                <a:tc>
                  <a:txBody>
                    <a:bodyPr/>
                    <a:lstStyle/>
                    <a:p>
                      <a:pPr algn="l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grid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losses (%)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5731544"/>
                  </a:ext>
                </a:extLst>
              </a:tr>
              <a:tr h="292320"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Outlet kWh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powerplant kWh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gCO2eq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2684543"/>
                  </a:ext>
                </a:extLst>
              </a:tr>
              <a:tr h="437108"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1.063829787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170.4057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3123482"/>
                  </a:ext>
                </a:extLst>
              </a:tr>
              <a:tr h="161790"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6726161"/>
                  </a:ext>
                </a:extLst>
              </a:tr>
              <a:tr h="161790"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602644"/>
                  </a:ext>
                </a:extLst>
              </a:tr>
              <a:tr h="161790"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629778"/>
                  </a:ext>
                </a:extLst>
              </a:tr>
              <a:tr h="161790"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P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Overall grid factor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5489214"/>
                  </a:ext>
                </a:extLst>
              </a:tr>
              <a:tr h="161790"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3558295"/>
                  </a:ext>
                </a:extLst>
              </a:tr>
              <a:tr h="161790"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170.4056582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gCO2eq/kWh</a:t>
                      </a: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2" marR="2742" marT="27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3348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8001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30414" y="2972465"/>
            <a:ext cx="50831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2C3FB1"/>
                </a:solidFill>
                <a:latin typeface="Arial"/>
                <a:cs typeface="Arial"/>
              </a:rPr>
              <a:t>Mobilidade</a:t>
            </a:r>
            <a:r>
              <a:rPr lang="en-US" sz="4000" b="1" dirty="0">
                <a:solidFill>
                  <a:srgbClr val="2C3FB1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rgbClr val="2C3FB1"/>
                </a:solidFill>
                <a:latin typeface="Arial"/>
                <a:cs typeface="Arial"/>
              </a:rPr>
              <a:t>Sustentável</a:t>
            </a:r>
            <a:endParaRPr lang="en-US" sz="4000" b="1" dirty="0">
              <a:solidFill>
                <a:srgbClr val="2C3FB1"/>
              </a:solidFill>
              <a:latin typeface="Arial"/>
              <a:cs typeface="Arial"/>
            </a:endParaRPr>
          </a:p>
        </p:txBody>
      </p:sp>
      <p:pic>
        <p:nvPicPr>
          <p:cNvPr id="5" name="Picture 4" descr="http://www.between-us.com/generated/ba68bab1fa9c77e02fb239f9e1192d4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5" b="9433"/>
          <a:stretch/>
        </p:blipFill>
        <p:spPr bwMode="auto">
          <a:xfrm>
            <a:off x="3295302" y="1753781"/>
            <a:ext cx="2411730" cy="12649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080917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30</a:t>
            </a:fld>
            <a:endParaRPr lang="en-US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07121" y="247454"/>
            <a:ext cx="41785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FCUL survey ….</a:t>
            </a:r>
            <a:endParaRPr lang="en-GB" sz="3200" b="1" dirty="0"/>
          </a:p>
        </p:txBody>
      </p:sp>
      <p:pic>
        <p:nvPicPr>
          <p:cNvPr id="1026" name="Picture 2" descr="Resultado de imagem para greet emissions">
            <a:extLst>
              <a:ext uri="{FF2B5EF4-FFF2-40B4-BE49-F238E27FC236}">
                <a16:creationId xmlns:a16="http://schemas.microsoft.com/office/drawing/2014/main" id="{24E7DCD8-300B-4B6B-B26E-36FF7DE9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08" y="961292"/>
            <a:ext cx="64008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0780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0414" y="3177649"/>
            <a:ext cx="508317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baseline="30000" dirty="0">
                <a:solidFill>
                  <a:schemeClr val="bg1"/>
                </a:solidFill>
                <a:latin typeface="Arial"/>
                <a:cs typeface="Arial"/>
              </a:rPr>
              <a:t>Obrigado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00638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162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4</a:t>
            </a:fld>
            <a:endParaRPr lang="en-US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35617" y="247454"/>
            <a:ext cx="4565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Energy and emissions</a:t>
            </a:r>
            <a:endParaRPr lang="en-GB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1555112" y="980133"/>
            <a:ext cx="582768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Home                   Work/ University  	</a:t>
            </a:r>
          </a:p>
          <a:p>
            <a:endParaRPr lang="en-US" sz="2400" b="1" dirty="0">
              <a:solidFill>
                <a:srgbClr val="000000"/>
              </a:solidFill>
            </a:endParaRPr>
          </a:p>
          <a:p>
            <a:r>
              <a:rPr lang="en-US" sz="2400" b="1" dirty="0">
                <a:solidFill>
                  <a:srgbClr val="000000"/>
                </a:solidFill>
              </a:rPr>
              <a:t>			   	</a:t>
            </a:r>
          </a:p>
          <a:p>
            <a:endParaRPr lang="en-US" sz="800" b="1" dirty="0">
              <a:solidFill>
                <a:srgbClr val="000000"/>
              </a:solidFill>
            </a:endParaRPr>
          </a:p>
          <a:p>
            <a:r>
              <a:rPr lang="en-US" sz="2400" b="1" dirty="0">
                <a:solidFill>
                  <a:srgbClr val="000000"/>
                </a:solidFill>
              </a:rPr>
              <a:t>Commuting by motorized or soft modes</a:t>
            </a:r>
            <a:endParaRPr lang="en-GB" sz="1400" b="1" dirty="0"/>
          </a:p>
        </p:txBody>
      </p:sp>
      <p:sp>
        <p:nvSpPr>
          <p:cNvPr id="2" name="Left-Right Arrow 1"/>
          <p:cNvSpPr/>
          <p:nvPr/>
        </p:nvSpPr>
        <p:spPr>
          <a:xfrm>
            <a:off x="2524256" y="1049472"/>
            <a:ext cx="1075386" cy="321660"/>
          </a:xfrm>
          <a:prstGeom prst="left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3"/>
          <a:stretch/>
        </p:blipFill>
        <p:spPr bwMode="auto">
          <a:xfrm>
            <a:off x="4900388" y="3631842"/>
            <a:ext cx="3461422" cy="240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94" y="3631842"/>
            <a:ext cx="3702408" cy="242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704970" y="1448561"/>
            <a:ext cx="2371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on a regular basis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817" y="4146997"/>
            <a:ext cx="1116878" cy="3284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Up Arrow 10"/>
          <p:cNvSpPr/>
          <p:nvPr/>
        </p:nvSpPr>
        <p:spPr>
          <a:xfrm>
            <a:off x="4118601" y="2801133"/>
            <a:ext cx="296214" cy="730339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4543932" y="2864382"/>
            <a:ext cx="12266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/>
              <a:t>Emissions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30193" y="3763781"/>
            <a:ext cx="9094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/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1203717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5</a:t>
            </a:fld>
            <a:endParaRPr lang="en-US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07120" y="247454"/>
            <a:ext cx="4861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Emissions g/km</a:t>
            </a:r>
            <a:endParaRPr lang="en-GB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1707121" y="920150"/>
            <a:ext cx="5227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/>
              <a:t>EMEP</a:t>
            </a:r>
            <a:r>
              <a:rPr lang="pt-PT" dirty="0"/>
              <a:t>/</a:t>
            </a:r>
            <a:r>
              <a:rPr lang="pt-PT" dirty="0" err="1"/>
              <a:t>EEA</a:t>
            </a:r>
            <a:r>
              <a:rPr lang="pt-PT" dirty="0"/>
              <a:t> </a:t>
            </a:r>
            <a:r>
              <a:rPr lang="pt-PT" dirty="0" err="1"/>
              <a:t>air</a:t>
            </a:r>
            <a:r>
              <a:rPr lang="pt-PT" dirty="0"/>
              <a:t> </a:t>
            </a:r>
            <a:r>
              <a:rPr lang="pt-PT" dirty="0" err="1"/>
              <a:t>pollutant</a:t>
            </a:r>
            <a:r>
              <a:rPr lang="pt-PT" dirty="0"/>
              <a:t> </a:t>
            </a:r>
            <a:r>
              <a:rPr lang="pt-PT" dirty="0" err="1"/>
              <a:t>emission</a:t>
            </a:r>
            <a:r>
              <a:rPr lang="pt-PT" dirty="0"/>
              <a:t> </a:t>
            </a:r>
            <a:r>
              <a:rPr lang="pt-PT" dirty="0" err="1"/>
              <a:t>inventory</a:t>
            </a:r>
            <a:r>
              <a:rPr lang="pt-PT" dirty="0"/>
              <a:t> </a:t>
            </a:r>
            <a:r>
              <a:rPr lang="pt-PT" dirty="0" err="1"/>
              <a:t>guidebook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1" t="18588" r="22760" b="5010"/>
          <a:stretch/>
        </p:blipFill>
        <p:spPr bwMode="auto">
          <a:xfrm>
            <a:off x="1401510" y="1289481"/>
            <a:ext cx="6333962" cy="480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288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6</a:t>
            </a:fld>
            <a:endParaRPr lang="en-US"/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707121" y="920150"/>
            <a:ext cx="5227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/>
              <a:t>EMEP</a:t>
            </a:r>
            <a:r>
              <a:rPr lang="pt-PT" dirty="0"/>
              <a:t>/</a:t>
            </a:r>
            <a:r>
              <a:rPr lang="pt-PT" dirty="0" err="1"/>
              <a:t>EEA</a:t>
            </a:r>
            <a:r>
              <a:rPr lang="pt-PT" dirty="0"/>
              <a:t> </a:t>
            </a:r>
            <a:r>
              <a:rPr lang="pt-PT" dirty="0" err="1"/>
              <a:t>air</a:t>
            </a:r>
            <a:r>
              <a:rPr lang="pt-PT" dirty="0"/>
              <a:t> </a:t>
            </a:r>
            <a:r>
              <a:rPr lang="pt-PT" dirty="0" err="1"/>
              <a:t>pollutant</a:t>
            </a:r>
            <a:r>
              <a:rPr lang="pt-PT" dirty="0"/>
              <a:t> </a:t>
            </a:r>
            <a:r>
              <a:rPr lang="pt-PT" dirty="0" err="1"/>
              <a:t>emission</a:t>
            </a:r>
            <a:r>
              <a:rPr lang="pt-PT" dirty="0"/>
              <a:t> </a:t>
            </a:r>
            <a:r>
              <a:rPr lang="pt-PT" dirty="0" err="1"/>
              <a:t>inventory</a:t>
            </a:r>
            <a:r>
              <a:rPr lang="pt-PT" dirty="0"/>
              <a:t> </a:t>
            </a:r>
            <a:r>
              <a:rPr lang="pt-PT" dirty="0" err="1"/>
              <a:t>guidebook</a:t>
            </a: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94" t="23891" r="20657" b="40812"/>
          <a:stretch/>
        </p:blipFill>
        <p:spPr bwMode="auto">
          <a:xfrm>
            <a:off x="853147" y="1418782"/>
            <a:ext cx="6356545" cy="474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5252706" y="4418175"/>
            <a:ext cx="195698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458768" y="3059394"/>
            <a:ext cx="1113090" cy="606752"/>
          </a:xfrm>
          <a:prstGeom prst="ellipse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617214" y="3956510"/>
            <a:ext cx="2405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Not electric rail!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503493" y="4779059"/>
            <a:ext cx="1706199" cy="7009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399606" y="2935780"/>
            <a:ext cx="195698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707120" y="247454"/>
            <a:ext cx="4861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Emissions g/km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875498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7</a:t>
            </a:fld>
            <a:endParaRPr lang="en-US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9" t="8587" r="56609"/>
          <a:stretch/>
        </p:blipFill>
        <p:spPr bwMode="auto">
          <a:xfrm>
            <a:off x="1887729" y="781212"/>
            <a:ext cx="4993783" cy="596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Resultado de imagem para copert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2" t="5667" r="30632" b="37793"/>
          <a:stretch/>
        </p:blipFill>
        <p:spPr bwMode="auto">
          <a:xfrm>
            <a:off x="6471632" y="1706451"/>
            <a:ext cx="2018001" cy="175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707120" y="247454"/>
            <a:ext cx="4861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Emissions g/km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692486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2"/>
          <p:cNvSpPr txBox="1">
            <a:spLocks noGrp="1"/>
          </p:cNvSpPr>
          <p:nvPr/>
        </p:nvSpPr>
        <p:spPr bwMode="auto">
          <a:xfrm>
            <a:off x="6553200" y="6615113"/>
            <a:ext cx="21336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09E9620-577A-47E7-B447-484C3851D37E}" type="slidenum">
              <a:rPr lang="pt-PT" altLang="pt-PT" sz="900" b="0">
                <a:solidFill>
                  <a:schemeClr val="bg2"/>
                </a:solidFill>
              </a:rPr>
              <a:pPr eaLnBrk="1" hangingPunct="1"/>
              <a:t>8</a:t>
            </a:fld>
            <a:endParaRPr lang="pt-PT" altLang="pt-PT" sz="900" b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901" y="1090930"/>
            <a:ext cx="721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Tier 3</a:t>
            </a:r>
            <a:endParaRPr lang="en-GB" b="1" dirty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965987" y="349888"/>
            <a:ext cx="5484106" cy="5191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pt-PT" sz="2800" b="1" dirty="0"/>
              <a:t>Surveys, </a:t>
            </a:r>
            <a:r>
              <a:rPr lang="en-GB" altLang="pt-PT" sz="2800" b="1" dirty="0" err="1"/>
              <a:t>energ</a:t>
            </a:r>
            <a:r>
              <a:rPr lang="en-GB" altLang="pt-PT" sz="2800" b="1" dirty="0"/>
              <a:t>. &amp; emissions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00880F-8037-45CE-B9C4-E6068E6ED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987" y="1460262"/>
            <a:ext cx="7482405" cy="44140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FD7EF5-FCA6-4C26-A607-804CBDF6B0A3}"/>
              </a:ext>
            </a:extLst>
          </p:cNvPr>
          <p:cNvSpPr/>
          <p:nvPr/>
        </p:nvSpPr>
        <p:spPr>
          <a:xfrm>
            <a:off x="880435" y="916219"/>
            <a:ext cx="58547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hlinkClick r:id="rId4"/>
              </a:rPr>
              <a:t>https://www.emisia.com/utilities/copert/download/</a:t>
            </a:r>
            <a:endParaRPr lang="pt-PT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91842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2"/>
          <p:cNvSpPr txBox="1">
            <a:spLocks noGrp="1"/>
          </p:cNvSpPr>
          <p:nvPr/>
        </p:nvSpPr>
        <p:spPr bwMode="auto">
          <a:xfrm>
            <a:off x="6553200" y="6615113"/>
            <a:ext cx="21336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09E9620-577A-47E7-B447-484C3851D37E}" type="slidenum">
              <a:rPr lang="pt-PT" altLang="pt-PT" sz="900" b="0">
                <a:solidFill>
                  <a:schemeClr val="bg2"/>
                </a:solidFill>
              </a:rPr>
              <a:pPr eaLnBrk="1" hangingPunct="1"/>
              <a:t>9</a:t>
            </a:fld>
            <a:endParaRPr lang="pt-PT" altLang="pt-PT" sz="900" b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901" y="1090930"/>
            <a:ext cx="40114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Other fleet models……</a:t>
            </a:r>
            <a:endParaRPr lang="en-GB" sz="3200" b="1" dirty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965987" y="349888"/>
            <a:ext cx="5484106" cy="5191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pt-PT" sz="2800" b="1" dirty="0"/>
              <a:t>Surveys, </a:t>
            </a:r>
            <a:r>
              <a:rPr lang="en-GB" altLang="pt-PT" sz="2800" b="1" dirty="0" err="1"/>
              <a:t>energ</a:t>
            </a:r>
            <a:r>
              <a:rPr lang="en-GB" altLang="pt-PT" sz="2800" b="1" dirty="0"/>
              <a:t>. &amp; emissions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721511-D2A0-42AE-A7AC-F780CD824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97" y="2237361"/>
            <a:ext cx="5651496" cy="382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59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32860</TotalTime>
  <Words>623</Words>
  <Application>Microsoft Office PowerPoint</Application>
  <PresentationFormat>On-screen Show (4:3)</PresentationFormat>
  <Paragraphs>202</Paragraphs>
  <Slides>32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</vt:lpstr>
      <vt:lpstr>Calibri</vt:lpstr>
      <vt:lpstr>Verdana</vt:lpstr>
      <vt:lpstr>Office Theme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_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. _</dc:creator>
  <cp:lastModifiedBy>Carla Silva</cp:lastModifiedBy>
  <cp:revision>705</cp:revision>
  <cp:lastPrinted>2016-09-19T15:10:53Z</cp:lastPrinted>
  <dcterms:created xsi:type="dcterms:W3CDTF">2015-01-29T11:32:11Z</dcterms:created>
  <dcterms:modified xsi:type="dcterms:W3CDTF">2019-11-13T16:21:51Z</dcterms:modified>
</cp:coreProperties>
</file>